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7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7" r:id="rId13"/>
    <p:sldId id="258" r:id="rId14"/>
    <p:sldId id="259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295" r:id="rId4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920A818-17B4-43DA-B749-37436E9A60EE}" type="datetimeFigureOut">
              <a:rPr lang="sk-SK" smtClean="0"/>
              <a:pPr/>
              <a:t>21.5.2014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189BE89-2650-4E62-BE48-A35C99029AE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Obdĺžni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ĺžni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ĺžni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ĺžni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A818-17B4-43DA-B749-37436E9A60EE}" type="datetimeFigureOut">
              <a:rPr lang="sk-SK" smtClean="0"/>
              <a:pPr/>
              <a:t>21.5.2014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BE89-2650-4E62-BE48-A35C99029AE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A818-17B4-43DA-B749-37436E9A60EE}" type="datetimeFigureOut">
              <a:rPr lang="sk-SK" smtClean="0"/>
              <a:pPr/>
              <a:t>21.5.2014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BE89-2650-4E62-BE48-A35C99029AE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uho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A818-17B4-43DA-B749-37436E9A60EE}" type="datetimeFigureOut">
              <a:rPr lang="sk-SK" smtClean="0"/>
              <a:pPr/>
              <a:t>21.5.2014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BE89-2650-4E62-BE48-A35C99029AE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920A818-17B4-43DA-B749-37436E9A60EE}" type="datetimeFigureOut">
              <a:rPr lang="sk-SK" smtClean="0"/>
              <a:pPr/>
              <a:t>21.5.2014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189BE89-2650-4E62-BE48-A35C99029AE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A818-17B4-43DA-B749-37436E9A60EE}" type="datetimeFigureOut">
              <a:rPr lang="sk-SK" smtClean="0"/>
              <a:pPr/>
              <a:t>21.5.2014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BE89-2650-4E62-BE48-A35C99029AE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A818-17B4-43DA-B749-37436E9A60EE}" type="datetimeFigureOut">
              <a:rPr lang="sk-SK" smtClean="0"/>
              <a:pPr/>
              <a:t>21.5.2014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BE89-2650-4E62-BE48-A35C99029AE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A818-17B4-43DA-B749-37436E9A60EE}" type="datetimeFigureOut">
              <a:rPr lang="sk-SK" smtClean="0"/>
              <a:pPr/>
              <a:t>21.5.2014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BE89-2650-4E62-BE48-A35C99029AE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Rovnoramenný trojuho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A818-17B4-43DA-B749-37436E9A60EE}" type="datetimeFigureOut">
              <a:rPr lang="sk-SK" smtClean="0"/>
              <a:pPr/>
              <a:t>21.5.2014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BE89-2650-4E62-BE48-A35C99029AE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5" name="Rovná spojnic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uho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A818-17B4-43DA-B749-37436E9A60EE}" type="datetimeFigureOut">
              <a:rPr lang="sk-SK" smtClean="0"/>
              <a:pPr/>
              <a:t>21.5.2014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BE89-2650-4E62-BE48-A35C99029AE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uho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obsah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A818-17B4-43DA-B749-37436E9A60EE}" type="datetimeFigureOut">
              <a:rPr lang="sk-SK" smtClean="0"/>
              <a:pPr/>
              <a:t>21.5.2014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BE89-2650-4E62-BE48-A35C99029AE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uho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920A818-17B4-43DA-B749-37436E9A60EE}" type="datetimeFigureOut">
              <a:rPr lang="sk-SK" smtClean="0"/>
              <a:pPr/>
              <a:t>21.5.2014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189BE89-2650-4E62-BE48-A35C99029AE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8" name="Rovná spojnic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Rovná spojnic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uho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sk.wikipedia.org/wiki/Hacker" TargetMode="External"/><Relationship Id="rId2" Type="http://schemas.openxmlformats.org/officeDocument/2006/relationships/hyperlink" Target="http://sk.wikipedia.org/w/index.php?title=Softv%C3%A9rov%C3%BD_robot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k.wikipedia.org/w/index.php?title=Phising&amp;action=edit&amp;redlink=1" TargetMode="External"/><Relationship Id="rId5" Type="http://schemas.openxmlformats.org/officeDocument/2006/relationships/hyperlink" Target="http://sk.wikipedia.org/wiki/Spam" TargetMode="External"/><Relationship Id="rId4" Type="http://schemas.openxmlformats.org/officeDocument/2006/relationships/hyperlink" Target="http://sk.wikipedia.org/wiki/Webov%C3%A1_str%C3%A1nka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cworld.com/businesscenter/article/187354/study_hacking_passwords_easy_as_123456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k.wikipedia.org/wiki/Netiketa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gif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technet.idnes.cz/surfujte-po-internetu-bezpecne-d3s-/sw_internet.aspx?c=A110729_173006_sw_internet_vse" TargetMode="External"/><Relationship Id="rId2" Type="http://schemas.openxmlformats.org/officeDocument/2006/relationships/hyperlink" Target="http://www.chip.cz/casopis-chip/earchiv/vydani/r-2011/chip-03-2011/bezpecne-syrfovani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mputerworld.cz/securityworld/bezpecne-surfovani-v-podniku-48578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Bezpečné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surfovanie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na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Internete</a:t>
            </a:r>
            <a:endParaRPr lang="sk-SK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 smtClean="0"/>
              <a:t>Ing. Mária </a:t>
            </a:r>
            <a:r>
              <a:rPr lang="sk-SK" dirty="0" err="1" smtClean="0"/>
              <a:t>Ortutayová</a:t>
            </a:r>
            <a:endParaRPr lang="sk-SK" dirty="0" smtClean="0"/>
          </a:p>
          <a:p>
            <a:r>
              <a:rPr lang="sk-SK" dirty="0" smtClean="0"/>
              <a:t>SPŠ Snina 2014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Definícia pojmov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2800" b="1" dirty="0" err="1" smtClean="0">
                <a:solidFill>
                  <a:schemeClr val="bg2">
                    <a:lumMod val="50000"/>
                  </a:schemeClr>
                </a:solidFill>
              </a:rPr>
              <a:t>Hoax</a:t>
            </a:r>
            <a:r>
              <a:rPr lang="sk-SK" dirty="0" smtClean="0"/>
              <a:t>: sú to falošné správy alebo poplašné správy napríklad varujúce pred počítačovými vírusmi, nebezpečenstvom zneužitia mobilných telefónov, e-mailové petície (ktoré v skutočnosti nemajú nijakú právnu váhu).</a:t>
            </a:r>
          </a:p>
          <a:p>
            <a:pPr>
              <a:buNone/>
            </a:pPr>
            <a:endParaRPr lang="sk-SK" dirty="0" smtClean="0"/>
          </a:p>
          <a:p>
            <a:r>
              <a:rPr lang="sk-SK" sz="2800" b="1" dirty="0" err="1" smtClean="0">
                <a:solidFill>
                  <a:schemeClr val="bg2">
                    <a:lumMod val="50000"/>
                  </a:schemeClr>
                </a:solidFill>
              </a:rPr>
              <a:t>Phishing</a:t>
            </a:r>
            <a:r>
              <a:rPr lang="sk-SK" dirty="0" smtClean="0"/>
              <a:t>: typickým príkladom sú e-maily, ktoré vyzývajú na zmenu kódu k bankovému účtu. V takomto e-maile je umiestnený odkaz, na ktorom si heslo máte zmeniť. Odkaz však nesmeruje na stránku banky, ale na jej dokonalú napodobeninu.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Definícia pojmov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2800" b="1" dirty="0" err="1" smtClean="0">
                <a:solidFill>
                  <a:schemeClr val="bg2">
                    <a:lumMod val="50000"/>
                  </a:schemeClr>
                </a:solidFill>
              </a:rPr>
              <a:t>Pharming</a:t>
            </a:r>
            <a:r>
              <a:rPr lang="sk-SK" dirty="0" smtClean="0"/>
              <a:t>: Najzákernejší spôsob, ktorým Vás </a:t>
            </a:r>
            <a:r>
              <a:rPr lang="sk-SK" dirty="0" err="1" smtClean="0"/>
              <a:t>hacker</a:t>
            </a:r>
            <a:r>
              <a:rPr lang="sk-SK" dirty="0" smtClean="0"/>
              <a:t> môže pripraviť o úspory. Táto metóda spočíva v presmerovaní názvu </a:t>
            </a:r>
            <a:r>
              <a:rPr lang="sk-SK" dirty="0" err="1" smtClean="0"/>
              <a:t>www</a:t>
            </a:r>
            <a:r>
              <a:rPr lang="sk-SK" dirty="0" smtClean="0"/>
              <a:t>. stránky na inú adresu. </a:t>
            </a:r>
          </a:p>
          <a:p>
            <a:pPr>
              <a:buNone/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sz="2800" b="1" dirty="0" err="1" smtClean="0">
                <a:solidFill>
                  <a:schemeClr val="bg2">
                    <a:lumMod val="50000"/>
                  </a:schemeClr>
                </a:solidFill>
              </a:rPr>
              <a:t>Spoofing</a:t>
            </a:r>
            <a:r>
              <a:rPr lang="sk-SK" dirty="0" smtClean="0"/>
              <a:t>: </a:t>
            </a:r>
            <a:r>
              <a:rPr lang="sk-SK" sz="2400" dirty="0" smtClean="0"/>
              <a:t>Do tejto kategórie patria všetky metódy, ktoré používajú </a:t>
            </a:r>
            <a:r>
              <a:rPr lang="sk-SK" sz="2400" dirty="0" err="1" smtClean="0"/>
              <a:t>hackeri</a:t>
            </a:r>
            <a:r>
              <a:rPr lang="sk-SK" sz="2400" dirty="0" smtClean="0"/>
              <a:t> na zmenu totožnosti odosielaných správ.</a:t>
            </a:r>
          </a:p>
          <a:p>
            <a:pPr lvl="1">
              <a:lnSpc>
                <a:spcPct val="90000"/>
              </a:lnSpc>
            </a:pPr>
            <a:r>
              <a:rPr lang="sk-SK" sz="2100" dirty="0" smtClean="0"/>
              <a:t>Najviac nebezpečnou je však metóda nazývaná „muž v strede“ (</a:t>
            </a:r>
            <a:r>
              <a:rPr lang="sk-SK" sz="2100" dirty="0" err="1" smtClean="0"/>
              <a:t>man-in-the-middle</a:t>
            </a:r>
            <a:r>
              <a:rPr lang="sk-SK" sz="2100" dirty="0" smtClean="0"/>
              <a:t>). Tato metóda spočíva v narušení komunikácie medzi klientom a serverom, pri ktorej útočník naruší šifrovací systém verejného a súkromného kľúča, ktorý sa používa pri komunikácií.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Motivácie </a:t>
            </a:r>
            <a:r>
              <a:rPr lang="sk-SK" b="1" dirty="0" err="1" smtClean="0">
                <a:solidFill>
                  <a:schemeClr val="bg2">
                    <a:lumMod val="50000"/>
                  </a:schemeClr>
                </a:solidFill>
              </a:rPr>
              <a:t>Kyber-útočníkov</a:t>
            </a:r>
            <a:endParaRPr lang="sk-SK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sz="2800" b="1" dirty="0" smtClean="0">
                <a:solidFill>
                  <a:schemeClr val="bg2">
                    <a:lumMod val="50000"/>
                  </a:schemeClr>
                </a:solidFill>
              </a:rPr>
              <a:t>Poškodenie konkrétneho človeka alebo firmy</a:t>
            </a:r>
          </a:p>
          <a:p>
            <a:pPr lvl="1"/>
            <a:r>
              <a:rPr lang="sk-SK" dirty="0" smtClean="0"/>
              <a:t>pre </a:t>
            </a:r>
            <a:r>
              <a:rPr lang="sk-SK" b="1" dirty="0" smtClean="0"/>
              <a:t>78% </a:t>
            </a:r>
            <a:r>
              <a:rPr lang="sk-SK" dirty="0" smtClean="0"/>
              <a:t>firiem sú najväčšou hrozbou firemnej bezpečnosti vlastní zamestnanci“</a:t>
            </a:r>
          </a:p>
          <a:p>
            <a:pPr lvl="1"/>
            <a:r>
              <a:rPr lang="sk-SK" dirty="0" smtClean="0"/>
              <a:t>možná motivácia  ako snaha získať konkurenčnú výhodu</a:t>
            </a:r>
          </a:p>
          <a:p>
            <a:r>
              <a:rPr lang="sk-SK" sz="2800" b="1" dirty="0" smtClean="0">
                <a:solidFill>
                  <a:schemeClr val="bg2">
                    <a:lumMod val="50000"/>
                  </a:schemeClr>
                </a:solidFill>
              </a:rPr>
              <a:t>Finančný zisk</a:t>
            </a:r>
          </a:p>
          <a:p>
            <a:pPr lvl="1"/>
            <a:r>
              <a:rPr lang="sk-SK" dirty="0" smtClean="0"/>
              <a:t>Priamy – neautorizovaný prevod peňazí</a:t>
            </a:r>
          </a:p>
          <a:p>
            <a:pPr lvl="1"/>
            <a:r>
              <a:rPr lang="sk-SK" dirty="0" smtClean="0"/>
              <a:t>Nepriamy 	</a:t>
            </a:r>
          </a:p>
          <a:p>
            <a:pPr lvl="4"/>
            <a:r>
              <a:rPr lang="sk-SK" dirty="0" smtClean="0"/>
              <a:t> zisk z použitia služby, ktorú ste si neobjednali</a:t>
            </a:r>
          </a:p>
          <a:p>
            <a:pPr lvl="4"/>
            <a:r>
              <a:rPr lang="sk-SK" dirty="0" smtClean="0"/>
              <a:t>Speňaženie chúlostivých informácií</a:t>
            </a:r>
          </a:p>
          <a:p>
            <a:r>
              <a:rPr lang="sk-SK" sz="2800" b="1" dirty="0" smtClean="0">
                <a:solidFill>
                  <a:schemeClr val="bg2">
                    <a:lumMod val="50000"/>
                  </a:schemeClr>
                </a:solidFill>
              </a:rPr>
              <a:t>Získanie marketingovo využiteľných informácií</a:t>
            </a:r>
          </a:p>
          <a:p>
            <a:pPr lvl="1"/>
            <a:r>
              <a:rPr lang="sk-SK" dirty="0" smtClean="0"/>
              <a:t>E-mailové  a skutočné adresy</a:t>
            </a:r>
          </a:p>
          <a:p>
            <a:pPr lvl="1"/>
            <a:r>
              <a:rPr lang="sk-SK" dirty="0" smtClean="0"/>
              <a:t>Osobné údaje a záujmy </a:t>
            </a:r>
          </a:p>
          <a:p>
            <a:pPr lvl="1"/>
            <a:r>
              <a:rPr lang="sk-SK" dirty="0" smtClean="0"/>
              <a:t>Distribúcia nevyžiadanej reklamy</a:t>
            </a:r>
          </a:p>
          <a:p>
            <a:pPr lvl="1"/>
            <a:endParaRPr lang="sk-SK" dirty="0" smtClean="0"/>
          </a:p>
          <a:p>
            <a:pPr lvl="1"/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Motivácia </a:t>
            </a:r>
            <a:r>
              <a:rPr lang="sk-SK" b="1" dirty="0" err="1" smtClean="0">
                <a:solidFill>
                  <a:schemeClr val="bg2">
                    <a:lumMod val="50000"/>
                  </a:schemeClr>
                </a:solidFill>
              </a:rPr>
              <a:t>Kyber</a:t>
            </a:r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 - útočníkov</a:t>
            </a:r>
            <a:endParaRPr lang="sk-SK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2800" b="1" dirty="0" smtClean="0">
                <a:solidFill>
                  <a:schemeClr val="bg2">
                    <a:lumMod val="50000"/>
                  </a:schemeClr>
                </a:solidFill>
              </a:rPr>
              <a:t>Konkrétna zákazka</a:t>
            </a:r>
          </a:p>
          <a:p>
            <a:pPr lvl="1"/>
            <a:r>
              <a:rPr lang="sk-SK" dirty="0" smtClean="0"/>
              <a:t>Získanie konkrétnej informácie alebo prevedenie konkrétneho úkonu na cudzom počítači</a:t>
            </a:r>
          </a:p>
          <a:p>
            <a:r>
              <a:rPr lang="sk-SK" sz="2800" b="1" dirty="0" smtClean="0">
                <a:solidFill>
                  <a:schemeClr val="bg2">
                    <a:lumMod val="50000"/>
                  </a:schemeClr>
                </a:solidFill>
              </a:rPr>
              <a:t>Krytie kriminálnej činnosti </a:t>
            </a:r>
            <a:r>
              <a:rPr lang="sk-SK" dirty="0" smtClean="0"/>
              <a:t>– vytváranie </a:t>
            </a:r>
            <a:r>
              <a:rPr lang="sk-SK" dirty="0" err="1" smtClean="0"/>
              <a:t>botnetov</a:t>
            </a:r>
            <a:endParaRPr lang="sk-SK" dirty="0" smtClean="0"/>
          </a:p>
          <a:p>
            <a:pPr lvl="1"/>
            <a:r>
              <a:rPr lang="sk-SK" b="1" dirty="0" err="1" smtClean="0"/>
              <a:t>Botnet</a:t>
            </a:r>
            <a:r>
              <a:rPr lang="sk-SK" dirty="0" smtClean="0"/>
              <a:t> je sieť </a:t>
            </a:r>
            <a:r>
              <a:rPr lang="sk-SK" dirty="0" smtClean="0">
                <a:hlinkClick r:id="rId2" tooltip="Softvérový robot (stránka neexistuje)"/>
              </a:rPr>
              <a:t>softvérových robotov</a:t>
            </a:r>
            <a:r>
              <a:rPr lang="sk-SK" dirty="0" smtClean="0"/>
              <a:t>, ktoré ovláda </a:t>
            </a:r>
            <a:r>
              <a:rPr lang="sk-SK" dirty="0" err="1" smtClean="0">
                <a:hlinkClick r:id="rId3" tooltip="Hacker"/>
              </a:rPr>
              <a:t>hacker</a:t>
            </a:r>
            <a:r>
              <a:rPr lang="sk-SK" dirty="0" smtClean="0"/>
              <a:t>. </a:t>
            </a:r>
            <a:r>
              <a:rPr lang="sk-SK" dirty="0" err="1" smtClean="0"/>
              <a:t>Hacker</a:t>
            </a:r>
            <a:r>
              <a:rPr lang="sk-SK" dirty="0" smtClean="0"/>
              <a:t> spojí počítače infikované podvrhnutým kódom do jedného </a:t>
            </a:r>
            <a:r>
              <a:rPr lang="sk-SK" dirty="0" err="1" smtClean="0"/>
              <a:t>botnetu</a:t>
            </a:r>
            <a:r>
              <a:rPr lang="sk-SK" dirty="0" smtClean="0"/>
              <a:t>. Tisíce infikovaných počítačov vykonáva bez vedomia používateľov počítača naprogramovanú úlohu, napríklad zahltia a zablokujú koordinovaným útokom zvolenú </a:t>
            </a:r>
            <a:r>
              <a:rPr lang="sk-SK" dirty="0" smtClean="0">
                <a:hlinkClick r:id="rId4" tooltip="Webová stránka"/>
              </a:rPr>
              <a:t>webovú stránku</a:t>
            </a:r>
            <a:r>
              <a:rPr lang="sk-SK" dirty="0" smtClean="0"/>
              <a:t>, hromadne zasielajú </a:t>
            </a:r>
            <a:r>
              <a:rPr lang="sk-SK" dirty="0" smtClean="0">
                <a:hlinkClick r:id="rId5" tooltip="Spam"/>
              </a:rPr>
              <a:t>spam</a:t>
            </a:r>
            <a:r>
              <a:rPr lang="sk-SK" dirty="0" smtClean="0"/>
              <a:t>, </a:t>
            </a:r>
            <a:r>
              <a:rPr lang="sk-SK" dirty="0" err="1" smtClean="0">
                <a:hlinkClick r:id="rId6" tooltip="Phising (stránka neexistuje)"/>
              </a:rPr>
              <a:t>phishing</a:t>
            </a:r>
            <a:r>
              <a:rPr lang="sk-SK" dirty="0" smtClean="0"/>
              <a:t> a podobne.</a:t>
            </a:r>
          </a:p>
          <a:p>
            <a:pPr lvl="1"/>
            <a:endParaRPr lang="sk-SK" dirty="0" smtClean="0"/>
          </a:p>
          <a:p>
            <a:pPr lvl="1"/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Pár otázok na zamyslenie</a:t>
            </a:r>
            <a:endParaRPr lang="sk-SK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Považujete svoj počítač za dostatočne zabezpečený?</a:t>
            </a:r>
          </a:p>
          <a:p>
            <a:r>
              <a:rPr lang="sk-SK" dirty="0" smtClean="0"/>
              <a:t>Stretli ste sa s počítačovým vírusom?</a:t>
            </a:r>
          </a:p>
          <a:p>
            <a:r>
              <a:rPr lang="sk-SK" dirty="0" smtClean="0"/>
              <a:t>Stretli ste sa so spamom?</a:t>
            </a:r>
          </a:p>
          <a:p>
            <a:r>
              <a:rPr lang="sk-SK" dirty="0" smtClean="0"/>
              <a:t>Stretli ste sa s </a:t>
            </a:r>
            <a:r>
              <a:rPr lang="sk-SK" dirty="0" err="1" smtClean="0"/>
              <a:t>Phishingom</a:t>
            </a:r>
            <a:r>
              <a:rPr lang="sk-SK" dirty="0" smtClean="0"/>
              <a:t>?</a:t>
            </a:r>
          </a:p>
          <a:p>
            <a:r>
              <a:rPr lang="sk-SK" dirty="0" smtClean="0"/>
              <a:t>Stretli ste sa s falošnou identitou na sociálnej sieti?</a:t>
            </a:r>
          </a:p>
          <a:p>
            <a:r>
              <a:rPr lang="sk-SK" dirty="0" smtClean="0"/>
              <a:t>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Trocha štatistiky</a:t>
            </a:r>
            <a:endParaRPr lang="sk-SK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Picture 3" descr="C:\Users\martin.buchtik.G82DOMAIN\Desktop\obavy z operací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643050"/>
            <a:ext cx="8229600" cy="4082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Starostlivosť o počítač</a:t>
            </a:r>
            <a:endParaRPr lang="sk-SK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Picture 8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714488"/>
            <a:ext cx="8231035" cy="346505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Identity </a:t>
            </a:r>
            <a:r>
              <a:rPr lang="sk-SK" b="1" dirty="0" err="1" smtClean="0">
                <a:solidFill>
                  <a:schemeClr val="bg2">
                    <a:lumMod val="50000"/>
                  </a:schemeClr>
                </a:solidFill>
              </a:rPr>
              <a:t>scam</a:t>
            </a:r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 – krádež identity</a:t>
            </a:r>
            <a:endParaRPr lang="sk-SK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500166" y="1428736"/>
            <a:ext cx="614366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sk-SK" dirty="0" smtClean="0">
                <a:solidFill>
                  <a:schemeClr val="accent3">
                    <a:lumMod val="50000"/>
                  </a:schemeClr>
                </a:solidFill>
              </a:rPr>
              <a:t>„ Vitajte v banke AB, ako sa voláte?“</a:t>
            </a:r>
            <a:endParaRPr lang="sk-SK" dirty="0" smtClean="0"/>
          </a:p>
          <a:p>
            <a:r>
              <a:rPr lang="sk-SK" dirty="0"/>
              <a:t> </a:t>
            </a:r>
            <a:r>
              <a:rPr lang="sk-SK" dirty="0" smtClean="0">
                <a:solidFill>
                  <a:srgbClr val="C00000"/>
                </a:solidFill>
              </a:rPr>
              <a:t>„Som Filip Malý“</a:t>
            </a:r>
          </a:p>
          <a:p>
            <a:pPr algn="r"/>
            <a:r>
              <a:rPr lang="sk-SK" dirty="0" smtClean="0">
                <a:solidFill>
                  <a:schemeClr val="accent3">
                    <a:lumMod val="50000"/>
                  </a:schemeClr>
                </a:solidFill>
              </a:rPr>
              <a:t>„Vaše heslo prosím“</a:t>
            </a:r>
          </a:p>
          <a:p>
            <a:pPr algn="r"/>
            <a:endParaRPr lang="sk-SK" dirty="0" smtClean="0"/>
          </a:p>
          <a:p>
            <a:r>
              <a:rPr lang="sk-SK" dirty="0" smtClean="0">
                <a:solidFill>
                  <a:srgbClr val="C00000"/>
                </a:solidFill>
              </a:rPr>
              <a:t>„Moje heslo je XXXXX“</a:t>
            </a:r>
            <a:endParaRPr lang="sk-SK" dirty="0" smtClean="0"/>
          </a:p>
          <a:p>
            <a:pPr algn="r"/>
            <a:r>
              <a:rPr lang="sk-SK" dirty="0" smtClean="0">
                <a:solidFill>
                  <a:schemeClr val="accent3">
                    <a:lumMod val="50000"/>
                  </a:schemeClr>
                </a:solidFill>
              </a:rPr>
              <a:t>„ Ďakujeme, čo si prajete?“</a:t>
            </a:r>
          </a:p>
          <a:p>
            <a:pPr algn="r"/>
            <a:r>
              <a:rPr lang="sk-SK" b="1" dirty="0" err="1" smtClean="0">
                <a:solidFill>
                  <a:schemeClr val="accent4">
                    <a:lumMod val="75000"/>
                  </a:schemeClr>
                </a:solidFill>
              </a:rPr>
              <a:t>Autentikácia</a:t>
            </a:r>
            <a:endParaRPr lang="sk-SK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1500166" y="3571876"/>
            <a:ext cx="6143668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endParaRPr lang="sk-SK" dirty="0" smtClean="0"/>
          </a:p>
          <a:p>
            <a:r>
              <a:rPr lang="sk-SK" dirty="0"/>
              <a:t> </a:t>
            </a:r>
            <a:r>
              <a:rPr lang="sk-SK" dirty="0" smtClean="0">
                <a:solidFill>
                  <a:srgbClr val="C00000"/>
                </a:solidFill>
              </a:rPr>
              <a:t>„Rád by som previedol 100 000 EUR na tento účet ...“</a:t>
            </a:r>
          </a:p>
          <a:p>
            <a:endParaRPr lang="sk-SK" dirty="0" smtClean="0"/>
          </a:p>
          <a:p>
            <a:pPr algn="r"/>
            <a:r>
              <a:rPr lang="sk-SK" dirty="0" smtClean="0">
                <a:solidFill>
                  <a:schemeClr val="accent3">
                    <a:lumMod val="50000"/>
                  </a:schemeClr>
                </a:solidFill>
              </a:rPr>
              <a:t>„V poriadku, mate na to právo “</a:t>
            </a:r>
          </a:p>
          <a:p>
            <a:pPr algn="r"/>
            <a:r>
              <a:rPr lang="sk-SK" b="1" dirty="0" smtClean="0">
                <a:solidFill>
                  <a:schemeClr val="accent4">
                    <a:lumMod val="75000"/>
                  </a:schemeClr>
                </a:solidFill>
              </a:rPr>
              <a:t>Autorizácia</a:t>
            </a:r>
            <a:endParaRPr lang="sk-SK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TextovéPole 9"/>
          <p:cNvSpPr txBox="1">
            <a:spLocks noChangeArrowheads="1"/>
          </p:cNvSpPr>
          <p:nvPr/>
        </p:nvSpPr>
        <p:spPr bwMode="auto">
          <a:xfrm>
            <a:off x="1785918" y="5357826"/>
            <a:ext cx="57064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dirty="0">
                <a:latin typeface="Calibri" pitchFamily="34" charset="0"/>
              </a:rPr>
              <a:t>Problém 1: </a:t>
            </a:r>
            <a:r>
              <a:rPr lang="cs-CZ" sz="2400" dirty="0" err="1" smtClean="0">
                <a:latin typeface="Calibri" pitchFamily="34" charset="0"/>
              </a:rPr>
              <a:t>Čo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keď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>
                <a:latin typeface="Calibri" pitchFamily="34" charset="0"/>
              </a:rPr>
              <a:t>služba </a:t>
            </a:r>
            <a:r>
              <a:rPr lang="cs-CZ" sz="2400" dirty="0" err="1" smtClean="0">
                <a:latin typeface="Calibri" pitchFamily="34" charset="0"/>
              </a:rPr>
              <a:t>nie</a:t>
            </a:r>
            <a:r>
              <a:rPr lang="cs-CZ" sz="2400" dirty="0" smtClean="0">
                <a:latin typeface="Calibri" pitchFamily="34" charset="0"/>
              </a:rPr>
              <a:t> je </a:t>
            </a:r>
            <a:r>
              <a:rPr lang="cs-CZ" sz="2400" b="1" dirty="0" smtClean="0">
                <a:latin typeface="Calibri" pitchFamily="34" charset="0"/>
              </a:rPr>
              <a:t>banka </a:t>
            </a:r>
            <a:r>
              <a:rPr lang="cs-CZ" sz="2400" b="1" dirty="0">
                <a:latin typeface="Calibri" pitchFamily="34" charset="0"/>
              </a:rPr>
              <a:t>AB?</a:t>
            </a:r>
          </a:p>
          <a:p>
            <a:r>
              <a:rPr lang="cs-CZ" sz="2400" b="1" dirty="0">
                <a:latin typeface="Calibri" pitchFamily="34" charset="0"/>
              </a:rPr>
              <a:t>Problém 2: </a:t>
            </a:r>
            <a:r>
              <a:rPr lang="cs-CZ" sz="2400" dirty="0" err="1" smtClean="0">
                <a:latin typeface="Calibri" pitchFamily="34" charset="0"/>
              </a:rPr>
              <a:t>Čo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keď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užívateľ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nie</a:t>
            </a:r>
            <a:r>
              <a:rPr lang="cs-CZ" sz="2400" dirty="0" smtClean="0">
                <a:latin typeface="Calibri" pitchFamily="34" charset="0"/>
              </a:rPr>
              <a:t> je </a:t>
            </a:r>
            <a:r>
              <a:rPr lang="cs-CZ" sz="2400" b="1" dirty="0">
                <a:latin typeface="Calibri" pitchFamily="34" charset="0"/>
              </a:rPr>
              <a:t>Filip </a:t>
            </a:r>
            <a:r>
              <a:rPr lang="cs-CZ" sz="2400" b="1" dirty="0" smtClean="0">
                <a:latin typeface="Calibri" pitchFamily="34" charset="0"/>
              </a:rPr>
              <a:t>Malý</a:t>
            </a:r>
            <a:endParaRPr lang="cs-CZ" sz="24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Identity </a:t>
            </a:r>
            <a:r>
              <a:rPr lang="sk-SK" b="1" dirty="0" err="1" smtClean="0">
                <a:solidFill>
                  <a:schemeClr val="bg2">
                    <a:lumMod val="50000"/>
                  </a:schemeClr>
                </a:solidFill>
              </a:rPr>
              <a:t>scam</a:t>
            </a:r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 – krádež identity</a:t>
            </a:r>
            <a:endParaRPr lang="sk-SK" dirty="0"/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sk-SK" dirty="0" err="1" smtClean="0"/>
              <a:t>Impersonácia</a:t>
            </a:r>
            <a:r>
              <a:rPr lang="sk-SK" dirty="0" smtClean="0"/>
              <a:t> pomocou získaných osobných informácií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sk-SK" dirty="0" err="1" smtClean="0"/>
              <a:t>Loginy</a:t>
            </a:r>
            <a:r>
              <a:rPr lang="sk-SK" dirty="0" smtClean="0"/>
              <a:t> k službám pracujúcimi s finančnými prostriedkami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k-SK" dirty="0" smtClean="0"/>
              <a:t>Osobné  ID (vodičský preukaz, občiansky preukaz, rodné číslo, …)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k-SK" dirty="0" err="1" smtClean="0"/>
              <a:t>Loginy</a:t>
            </a:r>
            <a:r>
              <a:rPr lang="sk-SK" dirty="0" smtClean="0"/>
              <a:t> ku komunikačným službám</a:t>
            </a:r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sk-SK" dirty="0" smtClean="0"/>
              <a:t>Prostriedok pre šírenie </a:t>
            </a:r>
            <a:r>
              <a:rPr lang="sk-SK" dirty="0" err="1" smtClean="0"/>
              <a:t>malware</a:t>
            </a:r>
            <a:endParaRPr lang="sk-SK" dirty="0" smtClean="0"/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k-SK" dirty="0" smtClean="0"/>
              <a:t>Hesla všeobecne</a:t>
            </a:r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sk-SK" dirty="0" smtClean="0"/>
              <a:t>Pre testovanie zhody hesiel na iných službách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k-SK" dirty="0" smtClean="0"/>
              <a:t>E-mailové adresy (pre rozosielanie spamu)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k-SK" dirty="0" smtClean="0"/>
              <a:t>Reálna adresa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sz="1000" dirty="0" smtClean="0"/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endParaRPr lang="cs-CZ" i="1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cs-CZ" i="1" dirty="0" smtClean="0"/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b="1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cs-CZ" dirty="0" smtClean="0"/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Identity </a:t>
            </a:r>
            <a:r>
              <a:rPr lang="sk-SK" b="1" dirty="0" err="1" smtClean="0">
                <a:solidFill>
                  <a:schemeClr val="bg2">
                    <a:lumMod val="50000"/>
                  </a:schemeClr>
                </a:solidFill>
              </a:rPr>
              <a:t>scam</a:t>
            </a:r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 – krádež identity</a:t>
            </a:r>
            <a:endParaRPr lang="sk-SK" dirty="0"/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sk-SK" dirty="0" smtClean="0"/>
              <a:t>Mnoho služieb pre úspešnú registráciu vyžaduje osobné údaje</a:t>
            </a:r>
          </a:p>
          <a:p>
            <a:pPr lvl="1" eaLnBrk="1" hangingPunct="1"/>
            <a:r>
              <a:rPr lang="sk-SK" dirty="0" smtClean="0"/>
              <a:t>Vieme, </a:t>
            </a:r>
            <a:r>
              <a:rPr lang="sk-SK" dirty="0" err="1" smtClean="0"/>
              <a:t>kdo</a:t>
            </a:r>
            <a:r>
              <a:rPr lang="sk-SK" dirty="0" smtClean="0"/>
              <a:t> je protistrana?</a:t>
            </a:r>
          </a:p>
          <a:p>
            <a:pPr lvl="1" eaLnBrk="1" hangingPunct="1"/>
            <a:r>
              <a:rPr lang="sk-SK" dirty="0" err="1" smtClean="0"/>
              <a:t>Jako</a:t>
            </a:r>
            <a:r>
              <a:rPr lang="sk-SK" dirty="0" smtClean="0"/>
              <a:t> sa bude zaobchádzať s našimi údajmi?</a:t>
            </a:r>
          </a:p>
          <a:p>
            <a:pPr eaLnBrk="1" hangingPunct="1"/>
            <a:r>
              <a:rPr lang="sk-SK" dirty="0" smtClean="0"/>
              <a:t>Príklady úspešných nosičov </a:t>
            </a:r>
            <a:r>
              <a:rPr lang="sk-SK" dirty="0" err="1" smtClean="0"/>
              <a:t>scammingu</a:t>
            </a:r>
            <a:endParaRPr lang="sk-SK" dirty="0" smtClean="0"/>
          </a:p>
          <a:p>
            <a:pPr lvl="1" eaLnBrk="1" hangingPunct="1"/>
            <a:r>
              <a:rPr lang="sk-SK" dirty="0" smtClean="0"/>
              <a:t>E-mail</a:t>
            </a:r>
          </a:p>
          <a:p>
            <a:pPr lvl="1" eaLnBrk="1" hangingPunct="1"/>
            <a:r>
              <a:rPr lang="sk-SK" dirty="0" smtClean="0"/>
              <a:t>Aplikácie v sociálnych sieťach</a:t>
            </a:r>
          </a:p>
          <a:p>
            <a:pPr lvl="1" eaLnBrk="1" hangingPunct="1">
              <a:buFont typeface="Wingdings" pitchFamily="2" charset="2"/>
              <a:buNone/>
            </a:pPr>
            <a:endParaRPr lang="cs-CZ" sz="1000" dirty="0" smtClean="0"/>
          </a:p>
          <a:p>
            <a:pPr lvl="2" eaLnBrk="1" hangingPunct="1"/>
            <a:endParaRPr lang="cs-CZ" i="1" dirty="0" smtClean="0"/>
          </a:p>
          <a:p>
            <a:pPr eaLnBrk="1" hangingPunct="1">
              <a:buFont typeface="Wingdings 2" pitchFamily="18" charset="2"/>
              <a:buNone/>
            </a:pPr>
            <a:endParaRPr lang="cs-CZ" i="1" dirty="0" smtClean="0"/>
          </a:p>
          <a:p>
            <a:pPr lvl="1" eaLnBrk="1" hangingPunct="1"/>
            <a:endParaRPr lang="cs-CZ" dirty="0" smtClean="0"/>
          </a:p>
          <a:p>
            <a:pPr lvl="1" eaLnBrk="1" hangingPunct="1"/>
            <a:endParaRPr lang="cs-CZ" b="1" dirty="0" smtClean="0"/>
          </a:p>
          <a:p>
            <a:pPr eaLnBrk="1" hangingPunct="1"/>
            <a:endParaRPr lang="cs-CZ" dirty="0" smtClean="0"/>
          </a:p>
          <a:p>
            <a:pPr lvl="1"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Definícia pojmov</a:t>
            </a:r>
            <a:endParaRPr lang="sk-SK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01080" cy="4937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sz="2800" b="1" dirty="0" smtClean="0">
                <a:solidFill>
                  <a:schemeClr val="bg2">
                    <a:lumMod val="50000"/>
                  </a:schemeClr>
                </a:solidFill>
              </a:rPr>
              <a:t>Internet</a:t>
            </a:r>
            <a:r>
              <a:rPr lang="sk-SK" sz="2800" dirty="0" smtClean="0"/>
              <a:t>: </a:t>
            </a:r>
            <a:r>
              <a:rPr lang="sk-SK" dirty="0" smtClean="0"/>
              <a:t>hovorovo </a:t>
            </a:r>
            <a:r>
              <a:rPr lang="sk-SK" b="1" dirty="0" err="1" smtClean="0"/>
              <a:t>net</a:t>
            </a:r>
            <a:r>
              <a:rPr lang="sk-SK" dirty="0" smtClean="0"/>
              <a:t> alebo </a:t>
            </a:r>
            <a:r>
              <a:rPr lang="sk-SK" b="1" dirty="0" smtClean="0"/>
              <a:t>sieť</a:t>
            </a:r>
            <a:r>
              <a:rPr lang="sk-SK" dirty="0" smtClean="0"/>
              <a:t> je verejne dostupný celosvetový systém vzájomne prepojených počítačových sietí, ktoré prenášajú dáta pomocou prepínania </a:t>
            </a:r>
            <a:r>
              <a:rPr lang="sk-SK" dirty="0" err="1" smtClean="0"/>
              <a:t>paketov</a:t>
            </a:r>
            <a:r>
              <a:rPr lang="sk-SK" dirty="0" smtClean="0"/>
              <a:t> za použitia štandardizovaného </a:t>
            </a:r>
            <a:r>
              <a:rPr lang="sk-SK" b="1" dirty="0" smtClean="0"/>
              <a:t>Internet </a:t>
            </a:r>
            <a:r>
              <a:rPr lang="sk-SK" b="1" dirty="0" err="1" smtClean="0"/>
              <a:t>Protocolu</a:t>
            </a:r>
            <a:r>
              <a:rPr lang="sk-SK" b="1" dirty="0" smtClean="0"/>
              <a:t> (IP)</a:t>
            </a:r>
            <a:r>
              <a:rPr lang="sk-SK" dirty="0" smtClean="0"/>
              <a:t> a mnohých ďalších protokolov</a:t>
            </a:r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 lvl="1">
              <a:lnSpc>
                <a:spcPct val="90000"/>
              </a:lnSpc>
            </a:pPr>
            <a:r>
              <a:rPr lang="sk-SK" sz="2800" dirty="0" smtClean="0"/>
              <a:t>S</a:t>
            </a:r>
            <a:r>
              <a:rPr lang="sk-SK" sz="2600" dirty="0" smtClean="0"/>
              <a:t>lúži ako prenosové médium pre rôzne informácie a služby ako napr. elektronická pošta, </a:t>
            </a:r>
            <a:r>
              <a:rPr lang="sk-SK" sz="2600" dirty="0" err="1" smtClean="0"/>
              <a:t>chat</a:t>
            </a:r>
            <a:r>
              <a:rPr lang="sk-SK" sz="2600" dirty="0" smtClean="0"/>
              <a:t> a systém vzájomne prepojených web stránok a dokumentov </a:t>
            </a:r>
          </a:p>
          <a:p>
            <a:pPr lvl="1">
              <a:lnSpc>
                <a:spcPct val="90000"/>
              </a:lnSpc>
              <a:buNone/>
            </a:pPr>
            <a:r>
              <a:rPr lang="sk-SK" sz="2600" b="1" dirty="0" smtClean="0"/>
              <a:t>   </a:t>
            </a:r>
            <a:r>
              <a:rPr lang="sk-SK" sz="2600" b="1" dirty="0" err="1" smtClean="0"/>
              <a:t>World</a:t>
            </a:r>
            <a:r>
              <a:rPr lang="sk-SK" sz="2600" b="1" dirty="0" smtClean="0"/>
              <a:t> </a:t>
            </a:r>
            <a:r>
              <a:rPr lang="sk-SK" sz="2600" b="1" dirty="0" err="1" smtClean="0"/>
              <a:t>Wide</a:t>
            </a:r>
            <a:r>
              <a:rPr lang="sk-SK" sz="2600" b="1" dirty="0" smtClean="0"/>
              <a:t> Webu (WWW)</a:t>
            </a:r>
            <a:r>
              <a:rPr lang="sk-SK" sz="2600" dirty="0" smtClean="0"/>
              <a:t>.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Identity </a:t>
            </a:r>
            <a:r>
              <a:rPr lang="sk-SK" b="1" dirty="0" err="1" smtClean="0">
                <a:solidFill>
                  <a:schemeClr val="bg2">
                    <a:lumMod val="50000"/>
                  </a:schemeClr>
                </a:solidFill>
              </a:rPr>
              <a:t>scam</a:t>
            </a:r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 – krádež identity</a:t>
            </a:r>
            <a:endParaRPr lang="sk-SK" dirty="0"/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Ochrana: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err="1" smtClean="0"/>
              <a:t>Potvrdenie</a:t>
            </a:r>
            <a:r>
              <a:rPr lang="cs-CZ" dirty="0" smtClean="0"/>
              <a:t> </a:t>
            </a:r>
            <a:r>
              <a:rPr lang="cs-CZ" dirty="0" err="1" smtClean="0"/>
              <a:t>prihlasovacích</a:t>
            </a:r>
            <a:r>
              <a:rPr lang="cs-CZ" dirty="0" smtClean="0"/>
              <a:t> </a:t>
            </a:r>
            <a:r>
              <a:rPr lang="cs-CZ" dirty="0" err="1" smtClean="0"/>
              <a:t>formulárov</a:t>
            </a:r>
            <a:r>
              <a:rPr lang="cs-CZ" dirty="0" smtClean="0"/>
              <a:t> </a:t>
            </a:r>
            <a:r>
              <a:rPr lang="cs-CZ" dirty="0" err="1" smtClean="0"/>
              <a:t>treťou</a:t>
            </a:r>
            <a:r>
              <a:rPr lang="cs-CZ" dirty="0" smtClean="0"/>
              <a:t> stranou</a:t>
            </a:r>
          </a:p>
          <a:p>
            <a:pPr eaLnBrk="1" hangingPunct="1"/>
            <a:r>
              <a:rPr lang="cs-CZ" dirty="0" smtClean="0"/>
              <a:t>Ochrana před </a:t>
            </a:r>
            <a:r>
              <a:rPr lang="cs-CZ" dirty="0" err="1" smtClean="0"/>
              <a:t>phishingom</a:t>
            </a:r>
            <a:endParaRPr lang="cs-CZ" dirty="0" smtClean="0"/>
          </a:p>
          <a:p>
            <a:pPr lvl="1" eaLnBrk="1" hangingPunct="1"/>
            <a:r>
              <a:rPr lang="cs-CZ" dirty="0" smtClean="0"/>
              <a:t>Kontrola URL a certifikátu</a:t>
            </a:r>
          </a:p>
          <a:p>
            <a:pPr lvl="1" eaLnBrk="1" hangingPunct="1"/>
            <a:r>
              <a:rPr lang="cs-CZ" dirty="0" err="1" smtClean="0"/>
              <a:t>Ručné</a:t>
            </a:r>
            <a:r>
              <a:rPr lang="cs-CZ" dirty="0" smtClean="0"/>
              <a:t> zadávání URL (neklikať na linky v e-mailech)</a:t>
            </a:r>
          </a:p>
          <a:p>
            <a:pPr lvl="1" eaLnBrk="1" hangingPunct="1"/>
            <a:r>
              <a:rPr lang="cs-CZ" dirty="0" err="1" smtClean="0"/>
              <a:t>Použiť</a:t>
            </a:r>
            <a:r>
              <a:rPr lang="cs-CZ" dirty="0" smtClean="0"/>
              <a:t> antivirový program a zabezpečený </a:t>
            </a:r>
            <a:r>
              <a:rPr lang="cs-CZ" dirty="0" err="1" smtClean="0"/>
              <a:t>prehliadač</a:t>
            </a:r>
            <a:endParaRPr lang="cs-CZ" dirty="0" smtClean="0"/>
          </a:p>
          <a:p>
            <a:pPr lvl="1" eaLnBrk="1" hangingPunct="1"/>
            <a:endParaRPr lang="cs-CZ" dirty="0" smtClean="0"/>
          </a:p>
          <a:p>
            <a:pPr lvl="1" eaLnBrk="1" hangingPunct="1"/>
            <a:endParaRPr lang="cs-CZ" dirty="0" smtClean="0"/>
          </a:p>
          <a:p>
            <a:pPr lvl="1" eaLnBrk="1" hangingPunct="1"/>
            <a:endParaRPr lang="cs-CZ" dirty="0" smtClean="0"/>
          </a:p>
          <a:p>
            <a:pPr lvl="1" eaLnBrk="1" hangingPunct="1">
              <a:buFont typeface="Wingdings" pitchFamily="2" charset="2"/>
              <a:buNone/>
            </a:pPr>
            <a:endParaRPr lang="cs-CZ" sz="1000" dirty="0" smtClean="0"/>
          </a:p>
          <a:p>
            <a:pPr lvl="2" eaLnBrk="1" hangingPunct="1"/>
            <a:endParaRPr lang="cs-CZ" i="1" dirty="0" smtClean="0"/>
          </a:p>
          <a:p>
            <a:pPr eaLnBrk="1" hangingPunct="1">
              <a:buFont typeface="Wingdings 2" pitchFamily="18" charset="2"/>
              <a:buNone/>
            </a:pPr>
            <a:endParaRPr lang="cs-CZ" i="1" dirty="0" smtClean="0"/>
          </a:p>
          <a:p>
            <a:pPr lvl="1" eaLnBrk="1" hangingPunct="1"/>
            <a:endParaRPr lang="cs-CZ" dirty="0" smtClean="0"/>
          </a:p>
          <a:p>
            <a:pPr lvl="1" eaLnBrk="1" hangingPunct="1"/>
            <a:endParaRPr lang="cs-CZ" b="1" dirty="0" smtClean="0"/>
          </a:p>
          <a:p>
            <a:pPr eaLnBrk="1" hangingPunct="1"/>
            <a:endParaRPr lang="cs-CZ" dirty="0" smtClean="0"/>
          </a:p>
          <a:p>
            <a:pPr lvl="1"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Súkromie na internete</a:t>
            </a:r>
            <a:endParaRPr lang="sk-SK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sk-SK" dirty="0" smtClean="0"/>
              <a:t>Kade môže uniknúť citlivá informácia?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k-SK" dirty="0" smtClean="0"/>
              <a:t>Priamo z počítača, po prenosovej ceste, podvrhnutou službou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k-SK" dirty="0" smtClean="0"/>
              <a:t>Služby môžu mať bezpečnostné slabiny</a:t>
            </a:r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sk-SK" dirty="0" smtClean="0"/>
              <a:t>Úniky databáz kvôli slabine systému</a:t>
            </a:r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sk-SK" dirty="0" smtClean="0"/>
              <a:t>Úniky databáz kvôli zlyhaniu zamestnanca</a:t>
            </a:r>
          </a:p>
          <a:p>
            <a:pPr marL="1216152" lvl="3" indent="-182880" eaLnBrk="1" fontAlgn="auto" hangingPunct="1">
              <a:spcAft>
                <a:spcPts val="0"/>
              </a:spcAft>
              <a:buClr>
                <a:schemeClr val="accent4"/>
              </a:buClr>
              <a:buFont typeface="Arial"/>
              <a:buChar char="▪"/>
              <a:defRPr/>
            </a:pPr>
            <a:r>
              <a:rPr lang="sk-SK" dirty="0" smtClean="0"/>
              <a:t>K mojím </a:t>
            </a:r>
            <a:r>
              <a:rPr lang="sk-SK" dirty="0" err="1" smtClean="0"/>
              <a:t>datam</a:t>
            </a:r>
            <a:r>
              <a:rPr lang="sk-SK" dirty="0" smtClean="0"/>
              <a:t> majú správcovia </a:t>
            </a:r>
            <a:r>
              <a:rPr lang="sk-SK" dirty="0" err="1" smtClean="0"/>
              <a:t>Database</a:t>
            </a:r>
            <a:r>
              <a:rPr lang="sk-SK" dirty="0" smtClean="0"/>
              <a:t> </a:t>
            </a:r>
            <a:r>
              <a:rPr lang="sk-SK" b="1" dirty="0" smtClean="0"/>
              <a:t>neobmedzený prístup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k-SK" dirty="0" smtClean="0"/>
              <a:t>Informácia je </a:t>
            </a:r>
            <a:r>
              <a:rPr lang="sk-SK" dirty="0" err="1" smtClean="0"/>
              <a:t>zaindexována</a:t>
            </a:r>
            <a:r>
              <a:rPr lang="sk-SK" dirty="0" smtClean="0"/>
              <a:t> robotom</a:t>
            </a:r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sk-SK" dirty="0" err="1" smtClean="0"/>
              <a:t>Vyhledávače</a:t>
            </a:r>
            <a:r>
              <a:rPr lang="sk-SK" dirty="0" smtClean="0"/>
              <a:t>, roboti pre </a:t>
            </a:r>
            <a:r>
              <a:rPr lang="sk-SK" dirty="0" err="1" smtClean="0"/>
              <a:t>spamming</a:t>
            </a:r>
            <a:r>
              <a:rPr lang="sk-SK" dirty="0" smtClean="0"/>
              <a:t> a </a:t>
            </a:r>
            <a:r>
              <a:rPr lang="sk-SK" dirty="0" err="1" smtClean="0"/>
              <a:t>sniffing</a:t>
            </a:r>
            <a:endParaRPr lang="sk-SK" dirty="0" smtClean="0"/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k-SK" dirty="0" smtClean="0"/>
              <a:t>Vinou príjemcu informácie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k-SK" dirty="0" smtClean="0"/>
              <a:t>Zmenou politiky používania súkromných údajov</a:t>
            </a:r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endParaRPr lang="cs-CZ" dirty="0" smtClean="0"/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sz="1000" dirty="0" smtClean="0"/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endParaRPr lang="cs-CZ" i="1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cs-CZ" i="1" dirty="0" smtClean="0"/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b="1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cs-CZ" dirty="0" smtClean="0"/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Súkromie na internete</a:t>
            </a:r>
            <a:endParaRPr lang="sk-SK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" y="1774825"/>
            <a:ext cx="8229600" cy="462597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sk-SK" sz="2600" dirty="0" smtClean="0"/>
              <a:t>A</a:t>
            </a:r>
            <a:r>
              <a:rPr kumimoji="0" lang="sk-SK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kákoľvek</a:t>
            </a:r>
            <a:r>
              <a:rPr kumimoji="0" lang="sk-SK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informácia, ktorá unikla do verejného Internetu je </a:t>
            </a:r>
            <a:r>
              <a:rPr kumimoji="0" lang="sk-SK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ťažko odstrániteľná</a:t>
            </a:r>
            <a:endParaRPr kumimoji="0" lang="sk-SK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sk-SK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Zachová sa v Histórii vyhľadávača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sk-SK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archivačných službách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sk-SK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Uložená v </a:t>
            </a:r>
            <a:r>
              <a:rPr kumimoji="0" lang="sk-SK" sz="23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cache</a:t>
            </a:r>
            <a:r>
              <a:rPr kumimoji="0" lang="sk-SK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sk-SK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Odvoditeľnosť informácie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lang="sk-SK" sz="2300" dirty="0" smtClean="0">
                <a:solidFill>
                  <a:schemeClr val="tx2"/>
                </a:solidFill>
              </a:rPr>
              <a:t>A</a:t>
            </a:r>
            <a:r>
              <a:rPr kumimoji="0" lang="sk-SK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ké všetky informácie možno odvodiť z dostupných informácií?</a:t>
            </a:r>
          </a:p>
          <a:p>
            <a:pPr marL="82296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sk-SK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Verejné informácie na sociálnych sieťach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endParaRPr kumimoji="0" lang="cs-CZ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endParaRPr kumimoji="0" lang="cs-CZ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" pitchFamily="2" charset="2"/>
              <a:buNone/>
              <a:tabLst/>
              <a:defRPr/>
            </a:pPr>
            <a:endParaRPr kumimoji="0" lang="cs-CZ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tabLst/>
              <a:defRPr/>
            </a:pPr>
            <a:endParaRPr kumimoji="0" lang="cs-CZ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None/>
              <a:tabLst/>
              <a:defRPr/>
            </a:pPr>
            <a:endParaRPr kumimoji="0" lang="cs-CZ" sz="2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endParaRPr kumimoji="0" lang="cs-CZ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endParaRPr kumimoji="0" lang="cs-CZ" sz="23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endParaRPr kumimoji="0" lang="cs-CZ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Súkromie na internete</a:t>
            </a:r>
            <a:endParaRPr lang="sk-SK" dirty="0"/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sk-SK" dirty="0" smtClean="0"/>
              <a:t>Väčšinu hrozieb spôsobujú základné návyky</a:t>
            </a:r>
          </a:p>
          <a:p>
            <a:pPr eaLnBrk="1" hangingPunct="1"/>
            <a:r>
              <a:rPr lang="sk-SK" dirty="0" smtClean="0"/>
              <a:t>Pozor na </a:t>
            </a:r>
            <a:r>
              <a:rPr lang="sk-SK" dirty="0" err="1" smtClean="0"/>
              <a:t>zdánlivú</a:t>
            </a:r>
            <a:r>
              <a:rPr lang="sk-SK" dirty="0" smtClean="0"/>
              <a:t> podobnosť Internetu so skutočným svetom – mýty:</a:t>
            </a:r>
          </a:p>
          <a:p>
            <a:pPr lvl="1" eaLnBrk="1" hangingPunct="1"/>
            <a:r>
              <a:rPr lang="sk-SK" dirty="0" smtClean="0"/>
              <a:t>Viem, kto so mnou komunikuje</a:t>
            </a:r>
          </a:p>
          <a:p>
            <a:pPr lvl="1" eaLnBrk="1" hangingPunct="1"/>
            <a:r>
              <a:rPr lang="sk-SK" dirty="0" smtClean="0"/>
              <a:t>Poskytnutá informácia má dočasnú trvanlivosť</a:t>
            </a:r>
          </a:p>
          <a:p>
            <a:pPr lvl="1" eaLnBrk="1" hangingPunct="1"/>
            <a:r>
              <a:rPr lang="sk-SK" dirty="0" smtClean="0"/>
              <a:t>Som príliš bezvýznamný na to, aby niekoho zaujímali moje osobné informácie</a:t>
            </a:r>
          </a:p>
          <a:p>
            <a:pPr lvl="1" eaLnBrk="1" hangingPunct="1"/>
            <a:r>
              <a:rPr lang="sk-SK" dirty="0" smtClean="0"/>
              <a:t>Je ľahké </a:t>
            </a:r>
            <a:r>
              <a:rPr lang="sk-SK" dirty="0" err="1" smtClean="0"/>
              <a:t>zajistiť</a:t>
            </a:r>
            <a:r>
              <a:rPr lang="sk-SK" dirty="0" smtClean="0"/>
              <a:t>, aby chúlostivé informácie neunikli</a:t>
            </a:r>
          </a:p>
          <a:p>
            <a:pPr lvl="1" eaLnBrk="1" hangingPunct="1"/>
            <a:endParaRPr lang="cs-CZ" dirty="0" smtClean="0"/>
          </a:p>
          <a:p>
            <a:pPr lvl="1" eaLnBrk="1" hangingPunct="1"/>
            <a:endParaRPr lang="cs-CZ" dirty="0" smtClean="0"/>
          </a:p>
          <a:p>
            <a:pPr lvl="1" eaLnBrk="1" hangingPunct="1">
              <a:buFont typeface="Wingdings" pitchFamily="2" charset="2"/>
              <a:buNone/>
            </a:pPr>
            <a:endParaRPr lang="cs-CZ" sz="1000" dirty="0" smtClean="0"/>
          </a:p>
          <a:p>
            <a:pPr lvl="2" eaLnBrk="1" hangingPunct="1"/>
            <a:endParaRPr lang="cs-CZ" i="1" dirty="0" smtClean="0"/>
          </a:p>
          <a:p>
            <a:pPr eaLnBrk="1" hangingPunct="1">
              <a:buFont typeface="Wingdings 2" pitchFamily="18" charset="2"/>
              <a:buNone/>
            </a:pPr>
            <a:endParaRPr lang="cs-CZ" i="1" dirty="0" smtClean="0"/>
          </a:p>
          <a:p>
            <a:pPr lvl="1" eaLnBrk="1" hangingPunct="1"/>
            <a:endParaRPr lang="cs-CZ" dirty="0" smtClean="0"/>
          </a:p>
          <a:p>
            <a:pPr lvl="1" eaLnBrk="1" hangingPunct="1"/>
            <a:endParaRPr lang="cs-CZ" b="1" dirty="0" smtClean="0"/>
          </a:p>
          <a:p>
            <a:pPr eaLnBrk="1" hangingPunct="1"/>
            <a:endParaRPr lang="cs-CZ" dirty="0" smtClean="0"/>
          </a:p>
          <a:p>
            <a:pPr lvl="1"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Ochrana heslom</a:t>
            </a:r>
            <a:endParaRPr lang="sk-SK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sk-SK" dirty="0" smtClean="0"/>
              <a:t>Kde hrozí riziko kompromitácie hesla?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k-SK" dirty="0" smtClean="0"/>
              <a:t>Je niekde napísané (na papieri, v súbore…)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k-SK" dirty="0" smtClean="0"/>
              <a:t>Na inom počítači ste </a:t>
            </a:r>
            <a:r>
              <a:rPr lang="sk-SK" dirty="0" err="1" smtClean="0"/>
              <a:t>se</a:t>
            </a:r>
            <a:r>
              <a:rPr lang="sk-SK" dirty="0" smtClean="0"/>
              <a:t> prihlásili k webovej službe a neodhlásili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k-SK" dirty="0" smtClean="0"/>
              <a:t>Na počítači máte nainštalovaný monitorovací software (</a:t>
            </a:r>
            <a:r>
              <a:rPr lang="sk-SK" dirty="0" err="1" smtClean="0"/>
              <a:t>keylogger</a:t>
            </a:r>
            <a:r>
              <a:rPr lang="sk-SK" dirty="0" smtClean="0"/>
              <a:t>)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k-SK" dirty="0" smtClean="0"/>
              <a:t>Heslo je slabé (</a:t>
            </a:r>
            <a:r>
              <a:rPr lang="sk-SK" dirty="0" err="1" smtClean="0"/>
              <a:t>krátké</a:t>
            </a:r>
            <a:r>
              <a:rPr lang="sk-SK" dirty="0" smtClean="0"/>
              <a:t>, slovníkové, </a:t>
            </a:r>
            <a:r>
              <a:rPr lang="sk-SK" dirty="0" err="1" smtClean="0"/>
              <a:t>uhadnuteľné</a:t>
            </a:r>
            <a:r>
              <a:rPr lang="sk-SK" dirty="0" smtClean="0"/>
              <a:t>)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k-SK" dirty="0" smtClean="0"/>
              <a:t>Písanie hesla </a:t>
            </a:r>
            <a:r>
              <a:rPr lang="sk-SK" dirty="0" err="1" smtClean="0"/>
              <a:t>se</a:t>
            </a:r>
            <a:r>
              <a:rPr lang="sk-SK" dirty="0" smtClean="0"/>
              <a:t> dá odpozorovať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k-SK" dirty="0" smtClean="0"/>
              <a:t>Heslo </a:t>
            </a:r>
            <a:r>
              <a:rPr lang="sk-SK" dirty="0" err="1" smtClean="0"/>
              <a:t>používáte</a:t>
            </a:r>
            <a:r>
              <a:rPr lang="sk-SK" dirty="0" smtClean="0"/>
              <a:t> v nejakej webovej službe, ktorej  databáza je kompromitovaná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sk-SK" dirty="0" smtClean="0"/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Ochrana heslom</a:t>
            </a:r>
            <a:endParaRPr lang="sk-SK" dirty="0"/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sk-SK" dirty="0" smtClean="0"/>
              <a:t>Aké pravidlá používať pre hesla?</a:t>
            </a:r>
          </a:p>
          <a:p>
            <a:pPr lvl="1" eaLnBrk="1" hangingPunct="1"/>
            <a:r>
              <a:rPr lang="sk-SK" b="1" dirty="0" smtClean="0"/>
              <a:t>Nikde ich nepísať</a:t>
            </a:r>
            <a:r>
              <a:rPr lang="sk-SK" dirty="0" smtClean="0"/>
              <a:t> v presnej podobe</a:t>
            </a:r>
          </a:p>
          <a:p>
            <a:pPr lvl="1" eaLnBrk="1" hangingPunct="1"/>
            <a:r>
              <a:rPr lang="sk-SK" dirty="0" smtClean="0"/>
              <a:t>Použiť aspoň </a:t>
            </a:r>
            <a:r>
              <a:rPr lang="sk-SK" b="1" dirty="0" smtClean="0"/>
              <a:t>8 písmen</a:t>
            </a:r>
            <a:r>
              <a:rPr lang="sk-SK" dirty="0" smtClean="0"/>
              <a:t>, striedať znaky, čísla, písmena</a:t>
            </a:r>
          </a:p>
          <a:p>
            <a:pPr lvl="1" eaLnBrk="1" hangingPunct="1"/>
            <a:r>
              <a:rPr lang="sk-SK" dirty="0" smtClean="0"/>
              <a:t>Použiť</a:t>
            </a:r>
            <a:r>
              <a:rPr lang="sk-SK" b="1" dirty="0" smtClean="0"/>
              <a:t> Hierarchizáciu hesiel</a:t>
            </a:r>
          </a:p>
          <a:p>
            <a:pPr lvl="2" eaLnBrk="1" hangingPunct="1"/>
            <a:r>
              <a:rPr lang="sk-SK" dirty="0" smtClean="0"/>
              <a:t>Iné hesla pre kritické služby, iné pre nedôležité</a:t>
            </a:r>
          </a:p>
          <a:p>
            <a:pPr lvl="2" eaLnBrk="1" hangingPunct="1"/>
            <a:r>
              <a:rPr lang="sk-SK" dirty="0" smtClean="0"/>
              <a:t>Pozor na slabý článok reťaze (</a:t>
            </a:r>
            <a:r>
              <a:rPr lang="sk-SK" i="1" dirty="0" smtClean="0"/>
              <a:t>‚poslať zabudnuté heslo‘</a:t>
            </a:r>
            <a:r>
              <a:rPr lang="sk-SK" dirty="0" smtClean="0"/>
              <a:t>)</a:t>
            </a:r>
          </a:p>
          <a:p>
            <a:pPr lvl="2" eaLnBrk="1" hangingPunct="1"/>
            <a:r>
              <a:rPr lang="sk-SK" dirty="0" err="1" smtClean="0"/>
              <a:t>Alternativny</a:t>
            </a:r>
            <a:r>
              <a:rPr lang="sk-SK" dirty="0" smtClean="0"/>
              <a:t> prístup: vytvoriť si systém tvorby hesiel, </a:t>
            </a:r>
            <a:r>
              <a:rPr lang="sk-SK" dirty="0" err="1" smtClean="0"/>
              <a:t>keyring</a:t>
            </a:r>
            <a:endParaRPr lang="sk-SK" dirty="0" smtClean="0"/>
          </a:p>
          <a:p>
            <a:pPr lvl="1" eaLnBrk="1" hangingPunct="1"/>
            <a:r>
              <a:rPr lang="sk-SK" dirty="0" err="1" smtClean="0"/>
              <a:t>Vyhnouť</a:t>
            </a:r>
            <a:r>
              <a:rPr lang="sk-SK" dirty="0" smtClean="0"/>
              <a:t> sa slovám zo slovníka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Ochrana heslom</a:t>
            </a:r>
            <a:endParaRPr lang="sk-SK" dirty="0"/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cs-CZ" dirty="0" err="1" smtClean="0"/>
              <a:t>Štúdia</a:t>
            </a:r>
            <a:r>
              <a:rPr lang="cs-CZ" dirty="0" smtClean="0"/>
              <a:t> na základe </a:t>
            </a:r>
            <a:r>
              <a:rPr lang="cs-CZ" dirty="0" err="1" smtClean="0"/>
              <a:t>hacku</a:t>
            </a:r>
            <a:r>
              <a:rPr lang="cs-CZ" dirty="0" smtClean="0"/>
              <a:t> </a:t>
            </a:r>
            <a:r>
              <a:rPr lang="cs-CZ" b="1" dirty="0" err="1" smtClean="0"/>
              <a:t>RockYou.com</a:t>
            </a:r>
            <a:endParaRPr lang="cs-CZ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cs-CZ" dirty="0" err="1" smtClean="0"/>
              <a:t>Aké</a:t>
            </a:r>
            <a:r>
              <a:rPr lang="cs-CZ" dirty="0" smtClean="0"/>
              <a:t> hesla </a:t>
            </a:r>
            <a:r>
              <a:rPr lang="cs-CZ" dirty="0" err="1" smtClean="0"/>
              <a:t>ľudia</a:t>
            </a:r>
            <a:r>
              <a:rPr lang="cs-CZ" dirty="0" smtClean="0"/>
              <a:t> </a:t>
            </a:r>
            <a:r>
              <a:rPr lang="cs-CZ" dirty="0" err="1" smtClean="0"/>
              <a:t>nejčastejšie</a:t>
            </a:r>
            <a:r>
              <a:rPr lang="cs-CZ" dirty="0" smtClean="0"/>
              <a:t> </a:t>
            </a:r>
            <a:r>
              <a:rPr lang="cs-CZ" dirty="0" err="1" smtClean="0"/>
              <a:t>používajú</a:t>
            </a:r>
            <a:r>
              <a:rPr lang="cs-CZ" dirty="0" smtClean="0"/>
              <a:t>?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1. 123456</a:t>
            </a:r>
            <a:br>
              <a:rPr lang="cs-CZ" dirty="0" smtClean="0"/>
            </a:br>
            <a:r>
              <a:rPr lang="cs-CZ" dirty="0" smtClean="0"/>
              <a:t>2. 12345</a:t>
            </a:r>
            <a:br>
              <a:rPr lang="cs-CZ" dirty="0" smtClean="0"/>
            </a:br>
            <a:r>
              <a:rPr lang="cs-CZ" dirty="0" smtClean="0"/>
              <a:t>3. 123456789</a:t>
            </a:r>
            <a:br>
              <a:rPr lang="cs-CZ" dirty="0" smtClean="0"/>
            </a:br>
            <a:r>
              <a:rPr lang="cs-CZ" dirty="0" smtClean="0"/>
              <a:t>4. </a:t>
            </a:r>
            <a:r>
              <a:rPr lang="cs-CZ" dirty="0" err="1" smtClean="0"/>
              <a:t>Password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5. </a:t>
            </a:r>
            <a:r>
              <a:rPr lang="cs-CZ" dirty="0" err="1" smtClean="0"/>
              <a:t>iloveyou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6. </a:t>
            </a:r>
            <a:r>
              <a:rPr lang="cs-CZ" dirty="0" err="1" smtClean="0"/>
              <a:t>princess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7. </a:t>
            </a:r>
            <a:r>
              <a:rPr lang="cs-CZ" dirty="0" err="1" smtClean="0"/>
              <a:t>rockyou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8. 1234567</a:t>
            </a:r>
            <a:br>
              <a:rPr lang="cs-CZ" dirty="0" smtClean="0"/>
            </a:br>
            <a:r>
              <a:rPr lang="cs-CZ" dirty="0" smtClean="0"/>
              <a:t>9. 12345678</a:t>
            </a:r>
            <a:br>
              <a:rPr lang="cs-CZ" dirty="0" smtClean="0"/>
            </a:br>
            <a:r>
              <a:rPr lang="cs-CZ" dirty="0" smtClean="0"/>
              <a:t>10. abc123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Zdroj: PC </a:t>
            </a:r>
            <a:r>
              <a:rPr lang="cs-CZ" dirty="0" err="1" smtClean="0"/>
              <a:t>World</a:t>
            </a:r>
            <a:r>
              <a:rPr lang="cs-CZ" dirty="0" smtClean="0"/>
              <a:t>,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pcworld.com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businesscenter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article</a:t>
            </a:r>
            <a:r>
              <a:rPr lang="cs-CZ" dirty="0" smtClean="0">
                <a:hlinkClick r:id="rId2"/>
              </a:rPr>
              <a:t>/187354/study_</a:t>
            </a:r>
            <a:r>
              <a:rPr lang="cs-CZ" dirty="0" err="1" smtClean="0">
                <a:hlinkClick r:id="rId2"/>
              </a:rPr>
              <a:t>hacking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passwords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easy</a:t>
            </a:r>
            <a:r>
              <a:rPr lang="cs-CZ" dirty="0" smtClean="0">
                <a:hlinkClick r:id="rId2"/>
              </a:rPr>
              <a:t>_as_123456.html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Ochrana heslom</a:t>
            </a:r>
            <a:endParaRPr lang="sk-SK" dirty="0"/>
          </a:p>
        </p:txBody>
      </p:sp>
      <p:pic>
        <p:nvPicPr>
          <p:cNvPr id="4" name="Picture 10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156791"/>
            <a:ext cx="7215238" cy="290700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71472" y="4143380"/>
            <a:ext cx="814838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000" kern="0" dirty="0" smtClean="0">
                <a:solidFill>
                  <a:srgbClr val="000000"/>
                </a:solidFill>
                <a:latin typeface="+mj-lt"/>
                <a:cs typeface="Arial" charset="0"/>
              </a:rPr>
              <a:t>43% užívateľov hesiel používa v heslách iba jeden typ znakov;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k-SK" sz="2000" kern="0" dirty="0" smtClean="0">
              <a:solidFill>
                <a:srgbClr val="000000"/>
              </a:solidFill>
              <a:latin typeface="+mj-lt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000" kern="0" dirty="0" smtClean="0">
                <a:solidFill>
                  <a:srgbClr val="000000"/>
                </a:solidFill>
                <a:latin typeface="+mj-lt"/>
                <a:cs typeface="Arial" charset="0"/>
              </a:rPr>
              <a:t>Významne vyššiu zložitosť hesiel používajú iba „</a:t>
            </a:r>
            <a:r>
              <a:rPr lang="sk-SK" sz="2000" kern="0" dirty="0" err="1" smtClean="0">
                <a:solidFill>
                  <a:srgbClr val="000000"/>
                </a:solidFill>
                <a:latin typeface="+mj-lt"/>
                <a:cs typeface="Arial" charset="0"/>
              </a:rPr>
              <a:t>Interneťáci</a:t>
            </a:r>
            <a:r>
              <a:rPr lang="sk-SK" sz="2000" kern="0" dirty="0" smtClean="0">
                <a:solidFill>
                  <a:srgbClr val="000000"/>
                </a:solidFill>
                <a:latin typeface="+mj-lt"/>
                <a:cs typeface="Arial" charset="0"/>
              </a:rPr>
              <a:t>“.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k-SK" sz="2000" kern="0" dirty="0" smtClean="0">
              <a:solidFill>
                <a:srgbClr val="000000"/>
              </a:solidFill>
              <a:latin typeface="+mj-lt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000" kern="0" dirty="0" smtClean="0">
                <a:solidFill>
                  <a:srgbClr val="000000"/>
                </a:solidFill>
                <a:latin typeface="+mj-lt"/>
                <a:cs typeface="Arial" charset="0"/>
              </a:rPr>
              <a:t>Traja z desiatich respondentov používa všade rovnaké heslo,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000" kern="0" dirty="0" smtClean="0">
                <a:solidFill>
                  <a:srgbClr val="000000"/>
                </a:solidFill>
                <a:latin typeface="+mj-lt"/>
                <a:cs typeface="Arial" charset="0"/>
              </a:rPr>
              <a:t>zhruba rovnaké množstvo používa všade heslo iné.</a:t>
            </a:r>
            <a:endParaRPr lang="sk-SK" sz="2000" kern="0" dirty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Ako si chrániť súkromie na Internete?</a:t>
            </a:r>
            <a:b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Typy a triky</a:t>
            </a:r>
            <a:endParaRPr lang="sk-SK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k-SK" b="1" dirty="0" smtClean="0">
                <a:solidFill>
                  <a:srgbClr val="C00000"/>
                </a:solidFill>
              </a:rPr>
              <a:t>1.</a:t>
            </a:r>
            <a:r>
              <a:rPr lang="sk-SK" b="1" cap="all" dirty="0" smtClean="0">
                <a:solidFill>
                  <a:srgbClr val="C00000"/>
                </a:solidFill>
              </a:rPr>
              <a:t>DOSTANETE OTÁZKU, NEODPOVIETE.</a:t>
            </a:r>
          </a:p>
          <a:p>
            <a:pPr>
              <a:buNone/>
            </a:pPr>
            <a:endParaRPr lang="sk-SK" cap="all" dirty="0" smtClean="0"/>
          </a:p>
          <a:p>
            <a:pPr lvl="1"/>
            <a:r>
              <a:rPr lang="sk-SK" dirty="0" smtClean="0"/>
              <a:t>Nemusíte odpovedať len preto, že sa vás niekto niečo pýta. Ak si len vytvárate e-mailovú schránku, nemusíte mať podrobný profil. A ak sa prihlasujete do sociálnej siete, množstvo osobných údajov, ktoré poskytujete, môžete obmedziť na minimum. Ak nepotrebujete odpoveď, môžete zadať vymyslenú e-mailovú adresu.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Ako si chrániť súkromie na Internete?</a:t>
            </a:r>
            <a:b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Typy a triky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k-SK" b="1" dirty="0" smtClean="0">
                <a:solidFill>
                  <a:srgbClr val="C00000"/>
                </a:solidFill>
              </a:rPr>
              <a:t>2.</a:t>
            </a:r>
            <a:r>
              <a:rPr lang="sk-SK" b="1" cap="all" dirty="0" smtClean="0">
                <a:solidFill>
                  <a:srgbClr val="C00000"/>
                </a:solidFill>
              </a:rPr>
              <a:t>COOKIES SÚ CHUTNÉ, AK SA DO NICH MÔŽETE ZAHRYZNÚŤ</a:t>
            </a:r>
          </a:p>
          <a:p>
            <a:endParaRPr lang="sk-SK" cap="all" dirty="0" smtClean="0"/>
          </a:p>
          <a:p>
            <a:pPr lvl="1"/>
            <a:r>
              <a:rPr lang="sk-SK" dirty="0" smtClean="0"/>
              <a:t>Nastavte si prehliadač tak, aby odmietal </a:t>
            </a:r>
            <a:r>
              <a:rPr lang="sk-SK" dirty="0" err="1" smtClean="0"/>
              <a:t>cookies</a:t>
            </a:r>
            <a:r>
              <a:rPr lang="sk-SK" dirty="0" smtClean="0"/>
              <a:t> tretích strán. Tým zabezpečíte, aby informácie o vás získavali len vami navštevované internetové stránky. Takto znížite riziko, že informácie ukradnú bezohľadní zlodeji údajov, napríklad prostredníctvom falošnej reklamy na webovej stránke, ktorú navštívite.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Definícia pojmov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2800" b="1" dirty="0" err="1" smtClean="0">
                <a:solidFill>
                  <a:schemeClr val="bg2">
                    <a:lumMod val="50000"/>
                  </a:schemeClr>
                </a:solidFill>
              </a:rPr>
              <a:t>Netiketa</a:t>
            </a:r>
            <a:r>
              <a:rPr lang="sk-SK" dirty="0" smtClean="0"/>
              <a:t>: </a:t>
            </a:r>
            <a:r>
              <a:rPr lang="sk-SK" sz="2800" dirty="0" smtClean="0"/>
              <a:t>je pomyselná zbierka pravidiel a zásad, ktoré by sa mali v internetovom svete dodržiavať</a:t>
            </a:r>
          </a:p>
          <a:p>
            <a:pPr lvl="1"/>
            <a:r>
              <a:rPr lang="sk-SK" sz="2800" dirty="0" smtClean="0"/>
              <a:t>Pravidlá:</a:t>
            </a:r>
          </a:p>
          <a:p>
            <a:pPr lvl="2"/>
            <a:r>
              <a:rPr lang="sk-SK" dirty="0" smtClean="0">
                <a:hlinkClick r:id="rId2"/>
              </a:rPr>
              <a:t>http://sk.wikipedia.org/wiki/Netiketa</a:t>
            </a:r>
            <a:r>
              <a:rPr lang="sk-SK" dirty="0" smtClean="0"/>
              <a:t> 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Ako si chrániť súkromie na Internete?</a:t>
            </a:r>
            <a:b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Typy a triky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k-SK" b="1" dirty="0" smtClean="0">
                <a:solidFill>
                  <a:srgbClr val="C00000"/>
                </a:solidFill>
              </a:rPr>
              <a:t>3.</a:t>
            </a:r>
            <a:r>
              <a:rPr lang="sk-SK" b="1" cap="all" dirty="0" smtClean="0">
                <a:solidFill>
                  <a:srgbClr val="C00000"/>
                </a:solidFill>
              </a:rPr>
              <a:t>HESLÁ, NIE PASY</a:t>
            </a:r>
          </a:p>
          <a:p>
            <a:pPr>
              <a:buNone/>
            </a:pPr>
            <a:endParaRPr lang="sk-SK" cap="all" dirty="0" smtClean="0"/>
          </a:p>
          <a:p>
            <a:pPr lvl="1"/>
            <a:r>
              <a:rPr lang="sk-SK" dirty="0" smtClean="0"/>
              <a:t>Presvedčte sa, že vaše heslá sú skutočnou ochranou vašich údajov, a nie kľúčom k vašim osobným údajom. Nepoužívajte všade to isté heslo, ani užívateľské meno z jednej internetovej stránky ako heslo na inej stránke, pretože </a:t>
            </a:r>
            <a:r>
              <a:rPr lang="sk-SK" dirty="0" err="1" smtClean="0"/>
              <a:t>hackeri</a:t>
            </a:r>
            <a:r>
              <a:rPr lang="sk-SK" dirty="0" smtClean="0"/>
              <a:t> dokážu kombinovať informácie získané z rôznych stránok. Kombinujte čísla s malými a veľkými písmenami tak, aby nevznikli žiadne slová, ktoré sa dajú nájsť v slovníkoch.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k-SK" b="1" dirty="0" smtClean="0">
                <a:solidFill>
                  <a:srgbClr val="C00000"/>
                </a:solidFill>
              </a:rPr>
              <a:t>4.</a:t>
            </a:r>
            <a:r>
              <a:rPr lang="sk-SK" b="1" cap="all" dirty="0" smtClean="0">
                <a:solidFill>
                  <a:srgbClr val="C00000"/>
                </a:solidFill>
              </a:rPr>
              <a:t>POSKYTUJETE INÝM ÚDAJE, ABY ICH </a:t>
            </a:r>
            <a:r>
              <a:rPr lang="sk-SK" b="1" cap="all" dirty="0" err="1" smtClean="0">
                <a:solidFill>
                  <a:srgbClr val="C00000"/>
                </a:solidFill>
              </a:rPr>
              <a:t>pREDÁVALI</a:t>
            </a:r>
            <a:endParaRPr lang="sk-SK" b="1" cap="all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sk-SK" cap="all" dirty="0" smtClean="0"/>
          </a:p>
          <a:p>
            <a:pPr lvl="1"/>
            <a:r>
              <a:rPr lang="sk-SK" dirty="0" smtClean="0"/>
              <a:t>Zalovte trochu na sieti a pozrite si profily iných ľudí – to, čo si môžete prečítať vy o iných, môžu si prečítať iní o vás. Aj uverejnenie obrázkov vám môže spôsobiť problémy. Ak raz uverejníte svoju fotku na sieti, máte len veľmi malú kontrolu nad tým, ako sa s ňou zaobchádza. Tak čo, ešte stále máte chuť zadať na internet toľko informácií?</a:t>
            </a:r>
          </a:p>
          <a:p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Ako si chrániť súkromie na Internete?</a:t>
            </a:r>
            <a:b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Typy a triky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k-SK" b="1" dirty="0" smtClean="0">
                <a:solidFill>
                  <a:srgbClr val="C00000"/>
                </a:solidFill>
              </a:rPr>
              <a:t>5.</a:t>
            </a:r>
            <a:r>
              <a:rPr lang="sk-SK" b="1" cap="all" dirty="0" smtClean="0">
                <a:solidFill>
                  <a:srgbClr val="C00000"/>
                </a:solidFill>
              </a:rPr>
              <a:t>DRŽTE SVOJE OSOBNÉ ÚDAJE POD ZÁMKOM</a:t>
            </a:r>
          </a:p>
          <a:p>
            <a:pPr lvl="1"/>
            <a:endParaRPr lang="sk-SK" cap="all" dirty="0" smtClean="0"/>
          </a:p>
          <a:p>
            <a:pPr lvl="1"/>
            <a:r>
              <a:rPr lang="sk-SK" dirty="0" smtClean="0"/>
              <a:t>Stránky sociálnych sietí sú pre lovcov údajov zlatá baňa, preto by ste im to mali čo najviac sťažiť nastavením najvyššej úrovne bezpečnosti svojho profilu. V zápale diskusie sa vám môže stať, že vyzradíte viac, ako si myslíte. Preto si radšej skontrolujte, čo uverejňujete, aby ste si boli istí, že nedopatrením nezverejníte žiadne osobné údaje.</a:t>
            </a:r>
          </a:p>
          <a:p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Ako si chrániť súkromie na Internete?</a:t>
            </a:r>
            <a:b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Typy a triky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k-SK" b="1" dirty="0" smtClean="0">
                <a:solidFill>
                  <a:srgbClr val="C00000"/>
                </a:solidFill>
              </a:rPr>
              <a:t>6.</a:t>
            </a:r>
            <a:r>
              <a:rPr lang="sk-SK" b="1" cap="all" dirty="0" smtClean="0">
                <a:solidFill>
                  <a:srgbClr val="C00000"/>
                </a:solidFill>
              </a:rPr>
              <a:t>NAJSKÔR ZATVORTE JEDNY DVERE, </a:t>
            </a:r>
          </a:p>
          <a:p>
            <a:pPr>
              <a:buNone/>
            </a:pPr>
            <a:r>
              <a:rPr lang="sk-SK" b="1" cap="all" dirty="0" smtClean="0">
                <a:solidFill>
                  <a:srgbClr val="C00000"/>
                </a:solidFill>
              </a:rPr>
              <a:t>AŽ </a:t>
            </a:r>
            <a:r>
              <a:rPr lang="sk-SK" b="1" cap="all" dirty="0" err="1" smtClean="0">
                <a:solidFill>
                  <a:srgbClr val="C00000"/>
                </a:solidFill>
              </a:rPr>
              <a:t>pOTOM</a:t>
            </a:r>
            <a:r>
              <a:rPr lang="sk-SK" b="1" cap="all" dirty="0" smtClean="0">
                <a:solidFill>
                  <a:srgbClr val="C00000"/>
                </a:solidFill>
              </a:rPr>
              <a:t> OTVORTE TIE ĎALŠIE</a:t>
            </a:r>
          </a:p>
          <a:p>
            <a:endParaRPr lang="sk-SK" cap="all" dirty="0" smtClean="0"/>
          </a:p>
          <a:p>
            <a:pPr lvl="1"/>
            <a:r>
              <a:rPr lang="sk-SK" dirty="0" smtClean="0"/>
              <a:t>Odísť zo stránky sociálnej siete alebo bankového účtu bez odhlásenia je ako nechať na ulici odomknuté auto. Znamená to totiž dvere dokorán pre </a:t>
            </a:r>
            <a:r>
              <a:rPr lang="sk-SK" dirty="0" err="1" smtClean="0"/>
              <a:t>hackerov</a:t>
            </a:r>
            <a:r>
              <a:rPr lang="sk-SK" dirty="0" smtClean="0"/>
              <a:t>. Vyhnite sa preto riziku a pred ďalším surfovaním sa odhláste.</a:t>
            </a:r>
          </a:p>
          <a:p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Ako si chrániť súkromie na Internete?</a:t>
            </a:r>
            <a:b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Typy a triky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k-SK" b="1" dirty="0" smtClean="0">
                <a:solidFill>
                  <a:srgbClr val="C00000"/>
                </a:solidFill>
              </a:rPr>
              <a:t>7.</a:t>
            </a:r>
            <a:r>
              <a:rPr lang="sk-SK" b="1" cap="all" dirty="0" smtClean="0">
                <a:solidFill>
                  <a:srgbClr val="C00000"/>
                </a:solidFill>
              </a:rPr>
              <a:t>KTO JE ČIERNY PASAŽIER NA VAŠEJ SIETI?</a:t>
            </a:r>
          </a:p>
          <a:p>
            <a:endParaRPr lang="sk-SK" cap="all" dirty="0" smtClean="0"/>
          </a:p>
          <a:p>
            <a:pPr lvl="1"/>
            <a:r>
              <a:rPr lang="sk-SK" dirty="0" smtClean="0"/>
              <a:t>Ak používate bezdrôtové pripojenie na sieť, uistite sa, že s vami nesurfuje nikto neoprávnene. Zabezpečte si sieť spoľahlivým heslom, pokiaľ možno prostredníctvom protokolu WPA, ktorý je bezpečnejší.</a:t>
            </a:r>
          </a:p>
          <a:p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Ako si chrániť súkromie na Internete?</a:t>
            </a:r>
            <a:b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Typy a triky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k-SK" b="1" dirty="0" smtClean="0">
                <a:solidFill>
                  <a:srgbClr val="C00000"/>
                </a:solidFill>
              </a:rPr>
              <a:t>8.</a:t>
            </a:r>
            <a:r>
              <a:rPr lang="sk-SK" b="1" cap="all" dirty="0" smtClean="0">
                <a:solidFill>
                  <a:srgbClr val="C00000"/>
                </a:solidFill>
              </a:rPr>
              <a:t>BEZPEČNOSŤ – OBOJSMERNÁ CESTA</a:t>
            </a:r>
          </a:p>
          <a:p>
            <a:endParaRPr lang="sk-SK" cap="all" dirty="0" smtClean="0"/>
          </a:p>
          <a:p>
            <a:pPr lvl="1"/>
            <a:r>
              <a:rPr lang="sk-SK" dirty="0" smtClean="0"/>
              <a:t>Svoj počítač máte dobre zabezpečený, dávate si pozor, čo uvádzate na internete, ale čo s tými, u ktorých sú uložené vaše informácie? Možno ste si zvolili to najbezpečnejšie nastavenie, ale napriek tomu ste zraniteľní, ak nejaká stránka nedokáže chrániť vaše informácie. Nakoľko môžete dôverovať vlastníkom internetových stránok a ich bezpečnostným systémom?</a:t>
            </a:r>
          </a:p>
          <a:p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Ako si chrániť súkromie na Internete?</a:t>
            </a:r>
            <a:b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Typy a triky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k-SK" b="1" dirty="0" smtClean="0">
                <a:solidFill>
                  <a:srgbClr val="C00000"/>
                </a:solidFill>
              </a:rPr>
              <a:t>9.</a:t>
            </a:r>
            <a:r>
              <a:rPr lang="sk-SK" b="1" cap="all" dirty="0" smtClean="0">
                <a:solidFill>
                  <a:srgbClr val="C00000"/>
                </a:solidFill>
              </a:rPr>
              <a:t>OBMEDZENIE ŠKÔD</a:t>
            </a:r>
          </a:p>
          <a:p>
            <a:endParaRPr lang="sk-SK" cap="all" dirty="0" smtClean="0"/>
          </a:p>
          <a:p>
            <a:pPr lvl="1"/>
            <a:r>
              <a:rPr lang="sk-SK" dirty="0" smtClean="0"/>
              <a:t>Zamyslite sa, či pri nakupovaní na internete používajte tú najsprávnejšiu metódu platieb. Na kreditnej karte si nastavte nízky limit – ak sa niekto dostane k údajom vašej kreditnej karty, nespôsobí vám toľko škody.</a:t>
            </a:r>
          </a:p>
          <a:p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Ako si chrániť súkromie na Internete?</a:t>
            </a:r>
            <a:b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Typy a triky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k-SK" b="1" dirty="0" smtClean="0">
                <a:solidFill>
                  <a:srgbClr val="C00000"/>
                </a:solidFill>
              </a:rPr>
              <a:t>10.</a:t>
            </a:r>
            <a:r>
              <a:rPr lang="sk-SK" b="1" cap="all" dirty="0" smtClean="0">
                <a:solidFill>
                  <a:srgbClr val="C00000"/>
                </a:solidFill>
              </a:rPr>
              <a:t>VEĽKÝMI PÍSMENAMI VÁM NIEČO ZARUČIA, NEČITATEĽNÝMI DODATKAMI VÁS O TO OBERÚ</a:t>
            </a:r>
          </a:p>
          <a:p>
            <a:endParaRPr lang="sk-SK" cap="all" dirty="0" smtClean="0"/>
          </a:p>
          <a:p>
            <a:pPr lvl="1"/>
            <a:r>
              <a:rPr lang="sk-SK" dirty="0" smtClean="0"/>
              <a:t>Rovnako aj na internete platí: presvedčte sa, že viete, čo podpisujete. Napríklad, niektoré zmluvy sa automaticky predlžujú a vy musíte v určitej chvíli túto možnosť vylúčiť, ak nechcete, aby vám boli z kreditnej karty strhávané peniaze.</a:t>
            </a:r>
          </a:p>
          <a:p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Ako si chrániť súkromie na Internete?</a:t>
            </a:r>
            <a:b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Typy a triky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dirty="0" err="1" smtClean="0">
                <a:solidFill>
                  <a:schemeClr val="accent1">
                    <a:lumMod val="75000"/>
                  </a:schemeClr>
                </a:solidFill>
              </a:rPr>
              <a:t>McAfee</a:t>
            </a:r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sz="2800" b="1" dirty="0" err="1" smtClean="0">
                <a:solidFill>
                  <a:schemeClr val="accent1">
                    <a:lumMod val="75000"/>
                  </a:schemeClr>
                </a:solidFill>
              </a:rPr>
              <a:t>SiteAdvisor</a:t>
            </a:r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</a:rPr>
              <a:t> - bezpečnostný doplnok internetového </a:t>
            </a:r>
            <a:r>
              <a:rPr lang="sk-SK" sz="2800" b="1" dirty="0" err="1" smtClean="0">
                <a:solidFill>
                  <a:schemeClr val="accent1">
                    <a:lumMod val="75000"/>
                  </a:schemeClr>
                </a:solidFill>
              </a:rPr>
              <a:t>prohľadávača</a:t>
            </a:r>
            <a:endParaRPr lang="sk-SK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S nainštalovaným softvérom </a:t>
            </a:r>
            <a:r>
              <a:rPr lang="sk-SK" dirty="0" err="1" smtClean="0"/>
              <a:t>SiteAdvisor</a:t>
            </a:r>
            <a:r>
              <a:rPr lang="sk-SK" dirty="0" smtClean="0"/>
              <a:t> sa bude vzhľad prehľadávača mierne líšiť. </a:t>
            </a:r>
          </a:p>
          <a:p>
            <a:r>
              <a:rPr lang="sk-SK" dirty="0" smtClean="0"/>
              <a:t>Pridáva malé ikony hodnotenia lokalít do výsledkov vyhľadávania, ako aj tlačidlo prehľadávača a voliteľné vyhľadávacie pole. Tieto vás spoločne upozornia na možné nebezpečné lokality a pomôžu vám nájsť bezpečnejšie alternatívy.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Hodnotenia lokalít sú založené na testoch vykonávaných spoločnosťou </a:t>
            </a:r>
            <a:r>
              <a:rPr lang="sk-SK" dirty="0" err="1" smtClean="0"/>
              <a:t>McAfee</a:t>
            </a:r>
            <a:r>
              <a:rPr lang="sk-SK" dirty="0" smtClean="0"/>
              <a:t> pomocou veľkého množstva počítačov, ktoré hľadajú všetky možné typy ohrození (podrobnosti uvedené nižšie). Výsledkom je sprievodca zabezpečením webu.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Technológia </a:t>
            </a:r>
            <a:r>
              <a:rPr lang="sk-SK" dirty="0" err="1" smtClean="0"/>
              <a:t>SiteAdvisor</a:t>
            </a:r>
            <a:r>
              <a:rPr lang="sk-SK" dirty="0" smtClean="0"/>
              <a:t> je bezplatná, ľahko sa inštaluje a ešte jednoduchšie používa. A navyše nezhromažďuje žiadne údaje, na základe ktorých by vás bolo možné identifikovať.</a:t>
            </a:r>
          </a:p>
          <a:p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dirty="0" err="1" smtClean="0">
                <a:solidFill>
                  <a:schemeClr val="accent1">
                    <a:lumMod val="75000"/>
                  </a:schemeClr>
                </a:solidFill>
              </a:rPr>
              <a:t>McAfee</a:t>
            </a:r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sz="2800" b="1" dirty="0" err="1" smtClean="0">
                <a:solidFill>
                  <a:schemeClr val="accent1">
                    <a:lumMod val="75000"/>
                  </a:schemeClr>
                </a:solidFill>
              </a:rPr>
              <a:t>SiteAdvisor</a:t>
            </a:r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</a:rPr>
              <a:t> - bezpečnostný doplnok internetového </a:t>
            </a:r>
            <a:r>
              <a:rPr lang="sk-SK" sz="2800" b="1" dirty="0" err="1" smtClean="0">
                <a:solidFill>
                  <a:schemeClr val="accent1">
                    <a:lumMod val="75000"/>
                  </a:schemeClr>
                </a:solidFill>
              </a:rPr>
              <a:t>prohľadávača</a:t>
            </a:r>
            <a:endParaRPr lang="sk-SK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Definícia pojmov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k-SK" sz="2800" b="1" dirty="0" err="1" smtClean="0">
                <a:solidFill>
                  <a:schemeClr val="bg2">
                    <a:lumMod val="50000"/>
                  </a:schemeClr>
                </a:solidFill>
              </a:rPr>
              <a:t>Malware</a:t>
            </a:r>
            <a:r>
              <a:rPr lang="sk-SK" sz="2800" dirty="0" smtClean="0"/>
              <a:t>:(skratka z anglického </a:t>
            </a:r>
            <a:r>
              <a:rPr lang="sk-SK" sz="2800" i="1" dirty="0" err="1" smtClean="0"/>
              <a:t>malicious</a:t>
            </a:r>
            <a:r>
              <a:rPr lang="sk-SK" sz="2800" i="1" dirty="0" smtClean="0"/>
              <a:t> software</a:t>
            </a:r>
            <a:r>
              <a:rPr lang="sk-SK" sz="2800" dirty="0" smtClean="0"/>
              <a:t>, niekedy uvádzané ako </a:t>
            </a:r>
            <a:r>
              <a:rPr lang="sk-SK" sz="2800" i="1" dirty="0" err="1" smtClean="0"/>
              <a:t>malvér</a:t>
            </a:r>
            <a:r>
              <a:rPr lang="sk-SK" sz="2800" dirty="0" smtClean="0"/>
              <a:t>) je všeobecné označenie škodlivého softvéru.</a:t>
            </a:r>
          </a:p>
          <a:p>
            <a:pPr lvl="1">
              <a:lnSpc>
                <a:spcPct val="90000"/>
              </a:lnSpc>
            </a:pPr>
            <a:endParaRPr lang="sk-SK" sz="2500" dirty="0" smtClean="0"/>
          </a:p>
          <a:p>
            <a:pPr lvl="1">
              <a:lnSpc>
                <a:spcPct val="90000"/>
              </a:lnSpc>
            </a:pPr>
            <a:r>
              <a:rPr lang="sk-SK" sz="2500" dirty="0" smtClean="0"/>
              <a:t>Patria sem napríklad vírusy, trójske kone, </a:t>
            </a:r>
            <a:r>
              <a:rPr lang="sk-SK" sz="2500" dirty="0" err="1" smtClean="0"/>
              <a:t>spyware</a:t>
            </a:r>
            <a:r>
              <a:rPr lang="sk-SK" sz="2500" dirty="0" smtClean="0"/>
              <a:t> a </a:t>
            </a:r>
            <a:r>
              <a:rPr lang="sk-SK" sz="2500" dirty="0" err="1" smtClean="0"/>
              <a:t>adware</a:t>
            </a:r>
            <a:r>
              <a:rPr lang="sk-SK" sz="2500" dirty="0" smtClean="0"/>
              <a:t>. </a:t>
            </a:r>
          </a:p>
          <a:p>
            <a:pPr lvl="1">
              <a:lnSpc>
                <a:spcPct val="90000"/>
              </a:lnSpc>
            </a:pPr>
            <a:r>
              <a:rPr lang="sk-SK" sz="2500" dirty="0" err="1" smtClean="0"/>
              <a:t>Malware</a:t>
            </a:r>
            <a:r>
              <a:rPr lang="sk-SK" sz="2500" dirty="0" smtClean="0"/>
              <a:t> sa do počítača v dnešnej dobe dostáva zvyčajne cez Internet, hlavne pri prezeraní škodlivých stránok s nie dobre zabezpečeným systémom.  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sk-SK" sz="2800" b="1" dirty="0" err="1" smtClean="0">
                <a:solidFill>
                  <a:schemeClr val="accent1">
                    <a:lumMod val="75000"/>
                  </a:schemeClr>
                </a:solidFill>
              </a:rPr>
              <a:t>McAfee</a:t>
            </a:r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sz="2800" b="1" dirty="0" err="1" smtClean="0">
                <a:solidFill>
                  <a:schemeClr val="accent1">
                    <a:lumMod val="75000"/>
                  </a:schemeClr>
                </a:solidFill>
              </a:rPr>
              <a:t>SiteAdvisor</a:t>
            </a:r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</a:rPr>
              <a:t> - bezpečnostný doplnok internetového </a:t>
            </a:r>
            <a:r>
              <a:rPr lang="sk-SK" sz="2800" b="1" dirty="0" err="1" smtClean="0">
                <a:solidFill>
                  <a:schemeClr val="accent1">
                    <a:lumMod val="75000"/>
                  </a:schemeClr>
                </a:solidFill>
              </a:rPr>
              <a:t>prohľadávača</a:t>
            </a:r>
            <a:endParaRPr lang="sk-SK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Zástupný symbol obsahu 5" descr="http://www.siteadvisor.com/images/serp-327x417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4662" y="1701800"/>
            <a:ext cx="3114675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sk-SK" b="1" dirty="0" smtClean="0"/>
              <a:t>Ikony hodnotenia</a:t>
            </a:r>
            <a:endParaRPr lang="sk-SK" dirty="0" smtClean="0"/>
          </a:p>
          <a:p>
            <a:endParaRPr lang="sk-SK" b="1" dirty="0" smtClean="0"/>
          </a:p>
          <a:p>
            <a:pPr>
              <a:buNone/>
            </a:pPr>
            <a:r>
              <a:rPr lang="sk-SK" b="1" dirty="0" smtClean="0"/>
              <a:t>			</a:t>
            </a:r>
            <a:r>
              <a:rPr lang="sk-SK" b="1" dirty="0" err="1" smtClean="0"/>
              <a:t>McAfee</a:t>
            </a:r>
            <a:r>
              <a:rPr lang="sk-SK" b="1" dirty="0" smtClean="0"/>
              <a:t> ZABEZPEČENÁ:</a:t>
            </a:r>
            <a:r>
              <a:rPr lang="sk-SK" dirty="0" smtClean="0"/>
              <a:t> Každodenné testovanie na zisťovanie zraniteľných miest, ktoré by mohli zneužiť </a:t>
            </a:r>
            <a:r>
              <a:rPr lang="sk-SK" dirty="0" err="1" smtClean="0"/>
              <a:t>hackeri</a:t>
            </a:r>
            <a:r>
              <a:rPr lang="sk-SK" dirty="0" smtClean="0"/>
              <a:t>. </a:t>
            </a:r>
          </a:p>
          <a:p>
            <a:pPr>
              <a:buNone/>
            </a:pPr>
            <a:r>
              <a:rPr lang="sk-SK" dirty="0" smtClean="0"/>
              <a:t> </a:t>
            </a:r>
          </a:p>
          <a:p>
            <a:pPr>
              <a:buNone/>
            </a:pPr>
            <a:r>
              <a:rPr lang="sk-SK" b="1" dirty="0" smtClean="0"/>
              <a:t>			BEZPEČNÁ:</a:t>
            </a:r>
            <a:r>
              <a:rPr lang="sk-SK" dirty="0" smtClean="0"/>
              <a:t> Veľmi malé alebo žiadne nebezpečenstvo. </a:t>
            </a:r>
          </a:p>
          <a:p>
            <a:pPr>
              <a:buNone/>
            </a:pPr>
            <a:r>
              <a:rPr lang="sk-SK" b="1" dirty="0" smtClean="0"/>
              <a:t>			</a:t>
            </a:r>
          </a:p>
          <a:p>
            <a:pPr>
              <a:buNone/>
            </a:pPr>
            <a:r>
              <a:rPr lang="sk-SK" b="1" dirty="0" smtClean="0"/>
              <a:t>			OPATRNOSŤ:</a:t>
            </a:r>
            <a:r>
              <a:rPr lang="sk-SK" dirty="0" smtClean="0"/>
              <a:t> Malé nebezpečenstvo.</a:t>
            </a:r>
          </a:p>
          <a:p>
            <a:pPr>
              <a:buNone/>
            </a:pPr>
            <a:r>
              <a:rPr lang="sk-SK" dirty="0" smtClean="0"/>
              <a:t> </a:t>
            </a:r>
          </a:p>
          <a:p>
            <a:pPr>
              <a:buNone/>
            </a:pPr>
            <a:r>
              <a:rPr lang="sk-SK" b="1" dirty="0" smtClean="0"/>
              <a:t>			UPOZORNENIE:</a:t>
            </a:r>
            <a:r>
              <a:rPr lang="sk-SK" dirty="0" smtClean="0"/>
              <a:t> Vážne nebezpečenstvo.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b="1" dirty="0" smtClean="0"/>
              <a:t>			NEZNÁMA:</a:t>
            </a:r>
            <a:r>
              <a:rPr lang="sk-SK" dirty="0" smtClean="0"/>
              <a:t> Zatiaľ nebola hodnotená. Buďte opatrní.</a:t>
            </a:r>
          </a:p>
          <a:p>
            <a:pPr>
              <a:buNone/>
            </a:pPr>
            <a:r>
              <a:rPr lang="sk-SK" b="1" dirty="0" smtClean="0"/>
              <a:t>Ikony bezpečného vyhľadávania</a:t>
            </a:r>
            <a:endParaRPr lang="sk-SK" dirty="0" smtClean="0"/>
          </a:p>
          <a:p>
            <a:pPr>
              <a:buNone/>
            </a:pPr>
            <a:r>
              <a:rPr lang="sk-SK" b="1" dirty="0" smtClean="0"/>
              <a:t>			POLE NA BEZPEČNÉ VYHĽADÁVANIE:</a:t>
            </a:r>
            <a:r>
              <a:rPr lang="sk-SK" dirty="0" smtClean="0"/>
              <a:t> Vyhľadávanie bez obáv.</a:t>
            </a:r>
          </a:p>
          <a:p>
            <a:pPr>
              <a:buNone/>
            </a:pPr>
            <a:r>
              <a:rPr lang="sk-SK" dirty="0" smtClean="0"/>
              <a:t> </a:t>
            </a:r>
          </a:p>
          <a:p>
            <a:pPr>
              <a:buNone/>
            </a:pPr>
            <a:r>
              <a:rPr lang="sk-SK" b="1" dirty="0" smtClean="0"/>
              <a:t>			TLAČIDLO PREHĽADÁVAČA:</a:t>
            </a:r>
            <a:r>
              <a:rPr lang="sk-SK" dirty="0" smtClean="0"/>
              <a:t> Overí hodnotenie lokality.</a:t>
            </a:r>
          </a:p>
          <a:p>
            <a:pPr>
              <a:buNone/>
            </a:pPr>
            <a:r>
              <a:rPr lang="sk-SK" dirty="0" smtClean="0"/>
              <a:t> </a:t>
            </a:r>
          </a:p>
          <a:p>
            <a:pPr>
              <a:buNone/>
            </a:pPr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dirty="0" err="1" smtClean="0">
                <a:solidFill>
                  <a:schemeClr val="accent1">
                    <a:lumMod val="75000"/>
                  </a:schemeClr>
                </a:solidFill>
              </a:rPr>
              <a:t>McAfee</a:t>
            </a:r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sz="2800" b="1" dirty="0" err="1" smtClean="0">
                <a:solidFill>
                  <a:schemeClr val="accent1">
                    <a:lumMod val="75000"/>
                  </a:schemeClr>
                </a:solidFill>
              </a:rPr>
              <a:t>SiteAdvisor</a:t>
            </a:r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</a:rPr>
              <a:t> - bezpečnostný doplnok internetového </a:t>
            </a:r>
            <a:r>
              <a:rPr lang="sk-SK" sz="2800" b="1" dirty="0" err="1" smtClean="0">
                <a:solidFill>
                  <a:schemeClr val="accent1">
                    <a:lumMod val="75000"/>
                  </a:schemeClr>
                </a:solidFill>
              </a:rPr>
              <a:t>prohľadávača</a:t>
            </a:r>
            <a:endParaRPr lang="sk-SK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Obrázok 4" descr="http://www.siteadvisor.com/images/rating_mcafeesecure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643050"/>
            <a:ext cx="666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ok 5" descr="http://www.siteadvisor.com/images/rating_green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2428868"/>
            <a:ext cx="2762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ok 6" descr="http://www.siteadvisor.com/images/rating_yellow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28" y="2928934"/>
            <a:ext cx="2762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ok 7" descr="http://www.siteadvisor.com/images/rating_red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728" y="3500438"/>
            <a:ext cx="2762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ok 8" descr="http://www.siteadvisor.com/images/rating_grey.gif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28728" y="4071942"/>
            <a:ext cx="2762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Obrázok 9" descr="http://www.siteadvisor.com/images/rating_searchbox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42976" y="4786322"/>
            <a:ext cx="10001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Obrázok 10" descr="http://www.siteadvisor.com/images/rating_browserbutton.pn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42976" y="5214950"/>
            <a:ext cx="10001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dirty="0" err="1" smtClean="0">
                <a:solidFill>
                  <a:schemeClr val="accent1">
                    <a:lumMod val="75000"/>
                  </a:schemeClr>
                </a:solidFill>
              </a:rPr>
              <a:t>McAfee</a:t>
            </a:r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sz="2800" b="1" dirty="0" err="1" smtClean="0">
                <a:solidFill>
                  <a:schemeClr val="accent1">
                    <a:lumMod val="75000"/>
                  </a:schemeClr>
                </a:solidFill>
              </a:rPr>
              <a:t>SiteAdvisor</a:t>
            </a:r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</a:rPr>
              <a:t> - bezpečnostný doplnok internetového </a:t>
            </a:r>
            <a:r>
              <a:rPr lang="sk-SK" sz="2800" b="1" dirty="0" err="1" smtClean="0">
                <a:solidFill>
                  <a:schemeClr val="accent1">
                    <a:lumMod val="75000"/>
                  </a:schemeClr>
                </a:solidFill>
              </a:rPr>
              <a:t>prohľadávača</a:t>
            </a:r>
            <a:endParaRPr lang="sk-SK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Zástupný symbol obsahu 6"/>
          <p:cNvPicPr>
            <a:picLocks noGrp="1"/>
          </p:cNvPicPr>
          <p:nvPr>
            <p:ph sz="quarter" idx="1"/>
          </p:nvPr>
        </p:nvPicPr>
        <p:blipFill>
          <a:blip r:embed="rId2" cstate="print"/>
          <a:srcRect l="15853" t="25882" r="16730" b="27353"/>
          <a:stretch>
            <a:fillRect/>
          </a:stretch>
        </p:blipFill>
        <p:spPr bwMode="auto">
          <a:xfrm>
            <a:off x="457200" y="2083000"/>
            <a:ext cx="8229600" cy="320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dirty="0" err="1" smtClean="0">
                <a:solidFill>
                  <a:schemeClr val="accent1">
                    <a:lumMod val="75000"/>
                  </a:schemeClr>
                </a:solidFill>
              </a:rPr>
              <a:t>McAfee</a:t>
            </a:r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sz="2800" b="1" dirty="0" err="1" smtClean="0">
                <a:solidFill>
                  <a:schemeClr val="accent1">
                    <a:lumMod val="75000"/>
                  </a:schemeClr>
                </a:solidFill>
              </a:rPr>
              <a:t>SiteAdvisor</a:t>
            </a:r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</a:rPr>
              <a:t> - bezpečnostný doplnok internetového </a:t>
            </a:r>
            <a:r>
              <a:rPr lang="sk-SK" sz="2800" b="1" dirty="0" err="1" smtClean="0">
                <a:solidFill>
                  <a:schemeClr val="accent1">
                    <a:lumMod val="75000"/>
                  </a:schemeClr>
                </a:solidFill>
              </a:rPr>
              <a:t>prohľadávača</a:t>
            </a:r>
            <a:endParaRPr lang="sk-SK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Zástupný symbol obsahu 4"/>
          <p:cNvPicPr>
            <a:picLocks noGrp="1"/>
          </p:cNvPicPr>
          <p:nvPr>
            <p:ph sz="quarter" idx="1"/>
          </p:nvPr>
        </p:nvPicPr>
        <p:blipFill>
          <a:blip r:embed="rId2" cstate="print"/>
          <a:srcRect l="15706" t="30588" r="16645" b="21471"/>
          <a:stretch>
            <a:fillRect/>
          </a:stretch>
        </p:blipFill>
        <p:spPr bwMode="auto">
          <a:xfrm>
            <a:off x="457200" y="2048287"/>
            <a:ext cx="8229600" cy="327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 l="15765" t="28824" r="16934" b="16765"/>
          <a:stretch>
            <a:fillRect/>
          </a:stretch>
        </p:blipFill>
        <p:spPr bwMode="auto">
          <a:xfrm>
            <a:off x="457200" y="1817406"/>
            <a:ext cx="8229600" cy="374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dirty="0" err="1" smtClean="0">
                <a:solidFill>
                  <a:schemeClr val="accent1">
                    <a:lumMod val="75000"/>
                  </a:schemeClr>
                </a:solidFill>
              </a:rPr>
              <a:t>McAfee</a:t>
            </a:r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sz="2800" b="1" dirty="0" err="1" smtClean="0">
                <a:solidFill>
                  <a:schemeClr val="accent1">
                    <a:lumMod val="75000"/>
                  </a:schemeClr>
                </a:solidFill>
              </a:rPr>
              <a:t>SiteAdvisor</a:t>
            </a:r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</a:rPr>
              <a:t> - bezpečnostný doplnok internetového </a:t>
            </a:r>
            <a:r>
              <a:rPr lang="sk-SK" sz="2800" b="1" dirty="0" err="1" smtClean="0">
                <a:solidFill>
                  <a:schemeClr val="accent1">
                    <a:lumMod val="75000"/>
                  </a:schemeClr>
                </a:solidFill>
              </a:rPr>
              <a:t>prohľadávača</a:t>
            </a:r>
            <a:endParaRPr lang="sk-SK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Bezpečné surfovanie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>
                <a:hlinkClick r:id="rId2"/>
              </a:rPr>
              <a:t>http://www.chip.cz/casopis-chip/earchiv/vydani/r-2011/chip-03-2011/bezpecne-syrfovani/</a:t>
            </a:r>
            <a:endParaRPr lang="sk-SK" dirty="0" smtClean="0"/>
          </a:p>
          <a:p>
            <a:pPr>
              <a:buNone/>
            </a:pPr>
            <a:endParaRPr lang="sk-SK" dirty="0" smtClean="0"/>
          </a:p>
          <a:p>
            <a:r>
              <a:rPr lang="sk-SK" dirty="0" smtClean="0">
                <a:hlinkClick r:id="rId3"/>
              </a:rPr>
              <a:t>http://technet.idnes.cz/surfujte-po-internetu-bezpecne-d3s-/sw_internet.aspx?c=A110729_173006_sw_internet_vse</a:t>
            </a:r>
            <a:endParaRPr lang="sk-SK" dirty="0" smtClean="0"/>
          </a:p>
          <a:p>
            <a:pPr>
              <a:buNone/>
            </a:pPr>
            <a:endParaRPr lang="sk-SK" dirty="0" smtClean="0"/>
          </a:p>
          <a:p>
            <a:r>
              <a:rPr lang="sk-SK" dirty="0" smtClean="0">
                <a:hlinkClick r:id="rId4"/>
              </a:rPr>
              <a:t>http://computerworld.cz/securityworld/bezpecne-surfovani-v-podniku-48578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Definícia pojmov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2800" b="1" dirty="0" err="1" smtClean="0">
                <a:solidFill>
                  <a:schemeClr val="bg2">
                    <a:lumMod val="50000"/>
                  </a:schemeClr>
                </a:solidFill>
              </a:rPr>
              <a:t>Spyware</a:t>
            </a:r>
            <a:r>
              <a:rPr lang="sk-SK" sz="2800" b="1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  <a:r>
              <a:rPr lang="sk-SK" dirty="0" smtClean="0"/>
              <a:t> (z angl. </a:t>
            </a:r>
            <a:r>
              <a:rPr lang="sk-SK" i="1" dirty="0" err="1" smtClean="0"/>
              <a:t>špehovací</a:t>
            </a:r>
            <a:r>
              <a:rPr lang="sk-SK" i="1" dirty="0" smtClean="0"/>
              <a:t> tovar</a:t>
            </a:r>
            <a:r>
              <a:rPr lang="sk-SK" dirty="0" smtClean="0"/>
              <a:t>) je počítačový program, ktorý sa bez vedomia užívateľa pokúša „vyšpehovať“ citlivé dáta z počítača (napr. heslá).</a:t>
            </a:r>
          </a:p>
          <a:p>
            <a:pPr lvl="1"/>
            <a:r>
              <a:rPr lang="sk-SK" dirty="0" smtClean="0"/>
              <a:t>tieto údaje posiela tretej strane</a:t>
            </a:r>
          </a:p>
          <a:p>
            <a:pPr lvl="1"/>
            <a:r>
              <a:rPr lang="sk-SK" dirty="0" smtClean="0"/>
              <a:t>spomaľuje chod počítača a Internetu </a:t>
            </a:r>
          </a:p>
          <a:p>
            <a:pPr lvl="1">
              <a:buNone/>
            </a:pPr>
            <a:endParaRPr lang="sk-SK" dirty="0" smtClean="0"/>
          </a:p>
          <a:p>
            <a:r>
              <a:rPr lang="sk-SK" sz="2800" b="1" dirty="0" err="1" smtClean="0">
                <a:solidFill>
                  <a:schemeClr val="bg2">
                    <a:lumMod val="50000"/>
                  </a:schemeClr>
                </a:solidFill>
              </a:rPr>
              <a:t>Adware</a:t>
            </a:r>
            <a:r>
              <a:rPr lang="sk-SK" sz="2800" dirty="0" smtClean="0"/>
              <a:t> : </a:t>
            </a:r>
            <a:r>
              <a:rPr lang="sk-SK" dirty="0" smtClean="0"/>
              <a:t>(skratka z angl. </a:t>
            </a:r>
            <a:r>
              <a:rPr lang="sk-SK" i="1" dirty="0" err="1" smtClean="0"/>
              <a:t>advertising-supported</a:t>
            </a:r>
            <a:r>
              <a:rPr lang="sk-SK" i="1" dirty="0" smtClean="0"/>
              <a:t> software</a:t>
            </a:r>
            <a:r>
              <a:rPr lang="sk-SK" dirty="0" smtClean="0"/>
              <a:t>) je akýkoľvek softvér, ktorý automaticky zobrazuje, prehráva alebo sťahuje reklamný materiál na počítači po svojej inštalácii alebo pri používaní tohto softvéru.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Definícia pojmov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2800" b="1" dirty="0" smtClean="0">
                <a:solidFill>
                  <a:schemeClr val="bg2">
                    <a:lumMod val="50000"/>
                  </a:schemeClr>
                </a:solidFill>
              </a:rPr>
              <a:t>Spamy</a:t>
            </a:r>
            <a:r>
              <a:rPr lang="sk-SK" dirty="0" smtClean="0"/>
              <a:t>: Programy, šíriace sa podobne ako vírusy, ktoré rozosielajú nevyžiadanú poštu, ktorá obsahuje reklamu. </a:t>
            </a:r>
          </a:p>
          <a:p>
            <a:pPr lvl="1"/>
            <a:r>
              <a:rPr lang="sk-SK" dirty="0" smtClean="0"/>
              <a:t>Každý napadnutý počítač sa stáva odosielateľom nevyžiadanej pošty. </a:t>
            </a:r>
          </a:p>
          <a:p>
            <a:r>
              <a:rPr lang="sk-SK" sz="2800" b="1" dirty="0" err="1" smtClean="0">
                <a:solidFill>
                  <a:schemeClr val="bg2">
                    <a:lumMod val="50000"/>
                  </a:schemeClr>
                </a:solidFill>
              </a:rPr>
              <a:t>Dialery</a:t>
            </a:r>
            <a:r>
              <a:rPr lang="sk-SK" dirty="0" smtClean="0"/>
              <a:t>: </a:t>
            </a:r>
            <a:r>
              <a:rPr lang="sk-SK" sz="2400" dirty="0" smtClean="0"/>
              <a:t>Táto kategória programov je nebezpečná pre tých, ktorí používajú na pripojenie do internetu Dial </a:t>
            </a:r>
            <a:r>
              <a:rPr lang="sk-SK" sz="2400" dirty="0" err="1" smtClean="0"/>
              <a:t>Up</a:t>
            </a:r>
            <a:r>
              <a:rPr lang="sk-SK" sz="2400" dirty="0" smtClean="0"/>
              <a:t> (vytáčané spojenie cez telefónnu linku). Tieto programy presmerujú číslo, pomocou ktorého sa pripájame na internet, na </a:t>
            </a:r>
            <a:r>
              <a:rPr lang="sk-SK" sz="2400" dirty="0" err="1" smtClean="0"/>
              <a:t>audiotexové</a:t>
            </a:r>
            <a:r>
              <a:rPr lang="sk-SK" sz="2400" dirty="0" smtClean="0"/>
              <a:t> číslo. </a:t>
            </a:r>
          </a:p>
          <a:p>
            <a:pPr lvl="1"/>
            <a:r>
              <a:rPr lang="sk-SK" sz="2100" dirty="0" smtClean="0"/>
              <a:t>Niektoré </a:t>
            </a:r>
            <a:r>
              <a:rPr lang="sk-SK" sz="2100" dirty="0" err="1" smtClean="0"/>
              <a:t>dialery</a:t>
            </a:r>
            <a:r>
              <a:rPr lang="sk-SK" sz="2100" dirty="0" smtClean="0"/>
              <a:t> dokonca nastavia spojenie tak, aby zostalo otvorené aj po zatvorení prehliadača. 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Definícia pojmov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k-SK" sz="2800" b="1" dirty="0" err="1" smtClean="0">
                <a:solidFill>
                  <a:schemeClr val="bg2">
                    <a:lumMod val="50000"/>
                  </a:schemeClr>
                </a:solidFill>
              </a:rPr>
              <a:t>PopUp</a:t>
            </a:r>
            <a:r>
              <a:rPr lang="sk-SK" sz="2800" b="1" dirty="0" smtClean="0">
                <a:solidFill>
                  <a:schemeClr val="bg2">
                    <a:lumMod val="50000"/>
                  </a:schemeClr>
                </a:solidFill>
              </a:rPr>
              <a:t> a </a:t>
            </a:r>
            <a:r>
              <a:rPr lang="sk-SK" sz="2800" b="1" dirty="0" err="1" smtClean="0">
                <a:solidFill>
                  <a:schemeClr val="bg2">
                    <a:lumMod val="50000"/>
                  </a:schemeClr>
                </a:solidFill>
              </a:rPr>
              <a:t>Hijackery</a:t>
            </a:r>
            <a:r>
              <a:rPr lang="sk-SK" dirty="0" smtClean="0"/>
              <a:t>: </a:t>
            </a:r>
            <a:r>
              <a:rPr lang="sk-SK" sz="2400" dirty="0" smtClean="0"/>
              <a:t>Programy vložené do webových stránok, ktoré otvárajú okná s reklamou. Tieto okná sú najčastejšie také agresívne, že pri pokuse zatvoriť ich, sa otvoria ďalšie.</a:t>
            </a:r>
          </a:p>
          <a:p>
            <a:pPr lvl="1">
              <a:lnSpc>
                <a:spcPct val="80000"/>
              </a:lnSpc>
            </a:pPr>
            <a:r>
              <a:rPr lang="sk-SK" sz="2100" dirty="0" smtClean="0"/>
              <a:t>Niektoré druhy </a:t>
            </a:r>
            <a:r>
              <a:rPr lang="sk-SK" sz="2100" dirty="0" err="1" smtClean="0"/>
              <a:t>malware</a:t>
            </a:r>
            <a:r>
              <a:rPr lang="sk-SK" sz="2100" dirty="0" smtClean="0"/>
              <a:t> (tzv. </a:t>
            </a:r>
            <a:r>
              <a:rPr lang="sk-SK" sz="2100" dirty="0" err="1" smtClean="0"/>
              <a:t>Hijackers</a:t>
            </a:r>
            <a:r>
              <a:rPr lang="sk-SK" sz="2100" dirty="0" smtClean="0"/>
              <a:t>, v preklade únoscovia) spôsobujú "samovoľné" otváranie okien prehliadača i v čase, keď používateľ žiadne webové stránky neotvára, prípadne menia nastavenie Vašej domovskej stránky, stránok s chybovými hláseniami prehliadača a vyhľadávacie stránky na svoje vlastné. </a:t>
            </a:r>
          </a:p>
          <a:p>
            <a:pPr>
              <a:lnSpc>
                <a:spcPct val="80000"/>
              </a:lnSpc>
            </a:pPr>
            <a:r>
              <a:rPr lang="sk-SK" sz="2800" b="1" dirty="0" smtClean="0">
                <a:solidFill>
                  <a:schemeClr val="bg2">
                    <a:lumMod val="50000"/>
                  </a:schemeClr>
                </a:solidFill>
              </a:rPr>
              <a:t>Počítačový vírus: </a:t>
            </a:r>
            <a:r>
              <a:rPr lang="sk-SK" sz="2400" dirty="0" smtClean="0"/>
              <a:t> v oblasti počítačovej bezpečnosti označuje program alebo kód, ktorý sa dokáže sám šíriť bez vedomia používateľa. Aby sa mohol rozmnožovať, vkladá kópie svojho kódu do iných spustiteľných súborov alebo dokumentov. </a:t>
            </a:r>
          </a:p>
          <a:p>
            <a:pPr>
              <a:lnSpc>
                <a:spcPct val="80000"/>
              </a:lnSpc>
            </a:pPr>
            <a:endParaRPr lang="sk-SK" sz="2400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Definícia pojmov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k-SK" sz="2800" b="1" dirty="0" smtClean="0">
                <a:solidFill>
                  <a:schemeClr val="bg2">
                    <a:lumMod val="50000"/>
                  </a:schemeClr>
                </a:solidFill>
              </a:rPr>
              <a:t>Počítačový červ:</a:t>
            </a:r>
            <a:r>
              <a:rPr lang="sk-SK" dirty="0" smtClean="0"/>
              <a:t> je program so škodlivým kódom, ktorý napáda hostiteľský počítač, využíva jeho prepojenie cez sieť s ďalšími počítačmi a prostredníctvom nich sa šíri ďalej. </a:t>
            </a:r>
          </a:p>
          <a:p>
            <a:pPr lvl="1"/>
            <a:r>
              <a:rPr lang="sk-SK" dirty="0" smtClean="0"/>
              <a:t>Na rozdiel od vírusov nepotrebuje na šírenie hostiteľský program.</a:t>
            </a:r>
          </a:p>
          <a:p>
            <a:pPr lvl="1"/>
            <a:r>
              <a:rPr lang="sk-SK" b="1" dirty="0" smtClean="0"/>
              <a:t>je podtriedou vírusov</a:t>
            </a:r>
          </a:p>
          <a:p>
            <a:pPr lvl="1">
              <a:buNone/>
            </a:pPr>
            <a:endParaRPr lang="sk-SK" b="1" dirty="0" smtClean="0"/>
          </a:p>
          <a:p>
            <a:r>
              <a:rPr lang="sk-SK" sz="2800" b="1" dirty="0" smtClean="0">
                <a:solidFill>
                  <a:schemeClr val="bg2">
                    <a:lumMod val="50000"/>
                  </a:schemeClr>
                </a:solidFill>
              </a:rPr>
              <a:t>E-mailový červ:  </a:t>
            </a:r>
            <a:r>
              <a:rPr lang="sk-SK" b="1" dirty="0" smtClean="0"/>
              <a:t>- </a:t>
            </a:r>
            <a:r>
              <a:rPr lang="sk-SK" dirty="0" smtClean="0"/>
              <a:t>ktorý sa šíri na základe zoznamu adries v užívateľskom programe. Na svoje šírenie používa e-mailovú komunikáciu, pričom zneužíva chyby v programe.</a:t>
            </a:r>
          </a:p>
          <a:p>
            <a:pPr lvl="2"/>
            <a:r>
              <a:rPr lang="sk-SK" dirty="0" smtClean="0"/>
              <a:t>príklady: </a:t>
            </a:r>
            <a:r>
              <a:rPr lang="sk-SK" dirty="0" err="1" smtClean="0"/>
              <a:t>Melissa</a:t>
            </a:r>
            <a:r>
              <a:rPr lang="sk-SK" dirty="0" smtClean="0"/>
              <a:t>, </a:t>
            </a:r>
            <a:r>
              <a:rPr lang="sk-SK" dirty="0" err="1" smtClean="0"/>
              <a:t>Klez</a:t>
            </a:r>
            <a:r>
              <a:rPr lang="sk-SK" dirty="0" smtClean="0"/>
              <a:t>, </a:t>
            </a:r>
            <a:r>
              <a:rPr lang="sk-SK" dirty="0" err="1" smtClean="0"/>
              <a:t>BugBear</a:t>
            </a:r>
            <a:r>
              <a:rPr lang="sk-SK" dirty="0" smtClean="0"/>
              <a:t>, W32/Kedebe-F, </a:t>
            </a:r>
            <a:r>
              <a:rPr lang="sk-SK" dirty="0" err="1" smtClean="0"/>
              <a:t>Zotob</a:t>
            </a:r>
            <a:r>
              <a:rPr lang="sk-SK" dirty="0" smtClean="0"/>
              <a:t>…  </a:t>
            </a:r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Definícia pojmov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sz="3000" b="1" dirty="0" smtClean="0">
                <a:solidFill>
                  <a:schemeClr val="bg2">
                    <a:lumMod val="50000"/>
                  </a:schemeClr>
                </a:solidFill>
              </a:rPr>
              <a:t>Trójsky kôň: </a:t>
            </a:r>
            <a:r>
              <a:rPr lang="sk-SK" dirty="0" smtClean="0"/>
              <a:t>program, ktorý vykonáva deštruktívnu činnosť, pričom sa skrýva za činnosť „užitočnú“, pričom túto „užitočnú“ činnosť buď nevykonáva vôbec, alebo ju vykonáva a na pozadí realizuje nejaký druh deštrukcie. </a:t>
            </a:r>
          </a:p>
          <a:p>
            <a:pPr lvl="1">
              <a:lnSpc>
                <a:spcPct val="90000"/>
              </a:lnSpc>
            </a:pPr>
            <a:r>
              <a:rPr lang="sk-SK" sz="2500" b="1" dirty="0" smtClean="0"/>
              <a:t>Sekundárne delenie</a:t>
            </a:r>
          </a:p>
          <a:p>
            <a:pPr lvl="2">
              <a:lnSpc>
                <a:spcPct val="90000"/>
              </a:lnSpc>
            </a:pPr>
            <a:r>
              <a:rPr lang="sk-SK" sz="2300" dirty="0" smtClean="0"/>
              <a:t>vypúšťanie počítačových vírusov</a:t>
            </a:r>
          </a:p>
          <a:p>
            <a:pPr lvl="2">
              <a:lnSpc>
                <a:spcPct val="90000"/>
              </a:lnSpc>
            </a:pPr>
            <a:r>
              <a:rPr lang="sk-SK" sz="2300" dirty="0" smtClean="0"/>
              <a:t>priame ničenie súborov na HDD</a:t>
            </a:r>
          </a:p>
          <a:p>
            <a:pPr lvl="2">
              <a:lnSpc>
                <a:spcPct val="90000"/>
              </a:lnSpc>
            </a:pPr>
            <a:r>
              <a:rPr lang="sk-SK" sz="2300" dirty="0" smtClean="0"/>
              <a:t>koordinácia alebo zapájanie sa do siete </a:t>
            </a:r>
            <a:r>
              <a:rPr lang="sk-SK" sz="2300" b="1" dirty="0" err="1" smtClean="0"/>
              <a:t>zombie</a:t>
            </a:r>
            <a:r>
              <a:rPr lang="sk-SK" sz="2300" b="1" dirty="0" smtClean="0"/>
              <a:t> počítačov</a:t>
            </a:r>
            <a:r>
              <a:rPr lang="sk-SK" sz="2300" dirty="0" smtClean="0"/>
              <a:t> za účelom šírenia </a:t>
            </a:r>
            <a:r>
              <a:rPr lang="sk-SK" sz="2300" b="1" dirty="0" err="1" smtClean="0"/>
              <a:t>SPAM</a:t>
            </a:r>
            <a:r>
              <a:rPr lang="sk-SK" sz="2300" dirty="0" err="1" smtClean="0"/>
              <a:t>-u</a:t>
            </a:r>
            <a:r>
              <a:rPr lang="sk-SK" sz="2300" dirty="0" smtClean="0"/>
              <a:t> alebo umožnenia </a:t>
            </a:r>
            <a:r>
              <a:rPr lang="sk-SK" sz="2300" b="1" dirty="0" err="1" smtClean="0"/>
              <a:t>DDoS</a:t>
            </a:r>
            <a:r>
              <a:rPr lang="sk-SK" sz="2300" b="1" dirty="0" smtClean="0"/>
              <a:t> útokov</a:t>
            </a:r>
          </a:p>
          <a:p>
            <a:pPr lvl="2">
              <a:lnSpc>
                <a:spcPct val="90000"/>
              </a:lnSpc>
            </a:pPr>
            <a:r>
              <a:rPr lang="sk-SK" sz="2300" dirty="0" smtClean="0"/>
              <a:t>sledovanie činnosti používateľa PC na internete, napr. zisťovanie jeho návykov a odosielanie týchto informácií iným ľuďom (pozri </a:t>
            </a:r>
            <a:r>
              <a:rPr lang="sk-SK" sz="2300" dirty="0" err="1" smtClean="0"/>
              <a:t>spyware</a:t>
            </a:r>
            <a:r>
              <a:rPr lang="sk-SK" sz="2300" dirty="0" smtClean="0"/>
              <a:t>)</a:t>
            </a:r>
          </a:p>
          <a:p>
            <a:pPr lvl="2">
              <a:lnSpc>
                <a:spcPct val="90000"/>
              </a:lnSpc>
            </a:pPr>
            <a:r>
              <a:rPr lang="sk-SK" sz="2300" dirty="0" smtClean="0"/>
              <a:t>vykonávanie </a:t>
            </a:r>
            <a:r>
              <a:rPr lang="sk-SK" sz="2300" b="1" dirty="0" err="1" smtClean="0"/>
              <a:t>phishing-u</a:t>
            </a:r>
            <a:r>
              <a:rPr lang="sk-SK" sz="2300" dirty="0" smtClean="0"/>
              <a:t> pre detaily bankových alebo iných účtov, ktoré môžu byť použité na kriminálne účely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čiatok">
  <a:themeElements>
    <a:clrScheme name="Počiato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očiato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očiato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202</TotalTime>
  <Words>1237</Words>
  <Application>Microsoft Office PowerPoint</Application>
  <PresentationFormat>Prezentácia na obrazovke (4:3)</PresentationFormat>
  <Paragraphs>296</Paragraphs>
  <Slides>45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45</vt:i4>
      </vt:variant>
    </vt:vector>
  </HeadingPairs>
  <TitlesOfParts>
    <vt:vector size="46" baseType="lpstr">
      <vt:lpstr>Počiatok</vt:lpstr>
      <vt:lpstr>Bezpečné surfovanie na Internete</vt:lpstr>
      <vt:lpstr>Definícia pojmov</vt:lpstr>
      <vt:lpstr>Definícia pojmov</vt:lpstr>
      <vt:lpstr>Definícia pojmov</vt:lpstr>
      <vt:lpstr>Definícia pojmov</vt:lpstr>
      <vt:lpstr>Definícia pojmov</vt:lpstr>
      <vt:lpstr>Definícia pojmov</vt:lpstr>
      <vt:lpstr>Definícia pojmov</vt:lpstr>
      <vt:lpstr>Definícia pojmov</vt:lpstr>
      <vt:lpstr>Definícia pojmov</vt:lpstr>
      <vt:lpstr>Definícia pojmov</vt:lpstr>
      <vt:lpstr>Motivácie Kyber-útočníkov</vt:lpstr>
      <vt:lpstr>Motivácia Kyber - útočníkov</vt:lpstr>
      <vt:lpstr>Pár otázok na zamyslenie</vt:lpstr>
      <vt:lpstr>Trocha štatistiky</vt:lpstr>
      <vt:lpstr>Starostlivosť o počítač</vt:lpstr>
      <vt:lpstr>Identity scam – krádež identity</vt:lpstr>
      <vt:lpstr>Identity scam – krádež identity</vt:lpstr>
      <vt:lpstr>Identity scam – krádež identity</vt:lpstr>
      <vt:lpstr>Identity scam – krádež identity</vt:lpstr>
      <vt:lpstr>Súkromie na internete</vt:lpstr>
      <vt:lpstr>Súkromie na internete</vt:lpstr>
      <vt:lpstr>Súkromie na internete</vt:lpstr>
      <vt:lpstr>Ochrana heslom</vt:lpstr>
      <vt:lpstr>Ochrana heslom</vt:lpstr>
      <vt:lpstr>Ochrana heslom</vt:lpstr>
      <vt:lpstr>Ochrana heslom</vt:lpstr>
      <vt:lpstr>Ako si chrániť súkromie na Internete? Typy a triky</vt:lpstr>
      <vt:lpstr>Ako si chrániť súkromie na Internete? Typy a triky</vt:lpstr>
      <vt:lpstr>Ako si chrániť súkromie na Internete? Typy a triky</vt:lpstr>
      <vt:lpstr>Ako si chrániť súkromie na Internete? Typy a triky</vt:lpstr>
      <vt:lpstr>Ako si chrániť súkromie na Internete? Typy a triky</vt:lpstr>
      <vt:lpstr>Ako si chrániť súkromie na Internete? Typy a triky</vt:lpstr>
      <vt:lpstr>Ako si chrániť súkromie na Internete? Typy a triky</vt:lpstr>
      <vt:lpstr>Ako si chrániť súkromie na Internete? Typy a triky</vt:lpstr>
      <vt:lpstr>Ako si chrániť súkromie na Internete? Typy a triky</vt:lpstr>
      <vt:lpstr>Ako si chrániť súkromie na Internete? Typy a triky</vt:lpstr>
      <vt:lpstr>McAfee SiteAdvisor - bezpečnostný doplnok internetového prohľadávača</vt:lpstr>
      <vt:lpstr>McAfee SiteAdvisor - bezpečnostný doplnok internetového prohľadávača</vt:lpstr>
      <vt:lpstr>McAfee SiteAdvisor - bezpečnostný doplnok internetového prohľadávača</vt:lpstr>
      <vt:lpstr>McAfee SiteAdvisor - bezpečnostný doplnok internetového prohľadávača</vt:lpstr>
      <vt:lpstr>McAfee SiteAdvisor - bezpečnostný doplnok internetového prohľadávača</vt:lpstr>
      <vt:lpstr>McAfee SiteAdvisor - bezpečnostný doplnok internetového prohľadávača</vt:lpstr>
      <vt:lpstr>McAfee SiteAdvisor - bezpečnostný doplnok internetového prohľadávača</vt:lpstr>
      <vt:lpstr>Bezpečné surfovanie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Bezpečnosť na internete</dc:title>
  <dc:creator>user</dc:creator>
  <cp:lastModifiedBy>user</cp:lastModifiedBy>
  <cp:revision>5</cp:revision>
  <dcterms:created xsi:type="dcterms:W3CDTF">2014-05-19T16:56:02Z</dcterms:created>
  <dcterms:modified xsi:type="dcterms:W3CDTF">2014-05-21T07:59:36Z</dcterms:modified>
</cp:coreProperties>
</file>